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58" r:id="rId3"/>
    <p:sldId id="267" r:id="rId4"/>
    <p:sldId id="305" r:id="rId5"/>
    <p:sldId id="299" r:id="rId6"/>
    <p:sldId id="300" r:id="rId7"/>
    <p:sldId id="302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78" r:id="rId18"/>
    <p:sldId id="276" r:id="rId19"/>
    <p:sldId id="279" r:id="rId20"/>
    <p:sldId id="280" r:id="rId21"/>
    <p:sldId id="281" r:id="rId22"/>
    <p:sldId id="282" r:id="rId23"/>
    <p:sldId id="294" r:id="rId24"/>
    <p:sldId id="295" r:id="rId25"/>
    <p:sldId id="284" r:id="rId26"/>
    <p:sldId id="297" r:id="rId27"/>
    <p:sldId id="285" r:id="rId28"/>
    <p:sldId id="286" r:id="rId29"/>
    <p:sldId id="296" r:id="rId30"/>
    <p:sldId id="287" r:id="rId31"/>
    <p:sldId id="288" r:id="rId32"/>
    <p:sldId id="289" r:id="rId33"/>
    <p:sldId id="290" r:id="rId34"/>
    <p:sldId id="301" r:id="rId35"/>
    <p:sldId id="292" r:id="rId36"/>
    <p:sldId id="291" r:id="rId37"/>
    <p:sldId id="293" r:id="rId38"/>
    <p:sldId id="306" r:id="rId39"/>
    <p:sldId id="307" r:id="rId40"/>
    <p:sldId id="308" r:id="rId41"/>
    <p:sldId id="298" r:id="rId42"/>
    <p:sldId id="304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487" autoAdjust="0"/>
  </p:normalViewPr>
  <p:slideViewPr>
    <p:cSldViewPr snapToGrid="0">
      <p:cViewPr varScale="1">
        <p:scale>
          <a:sx n="53" d="100"/>
          <a:sy n="53" d="100"/>
        </p:scale>
        <p:origin x="11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2FFC5-815B-49B9-8F6A-A89016BC57B3}" type="datetimeFigureOut">
              <a:rPr lang="fr-FR" smtClean="0"/>
              <a:t>23/11/2022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4A44D-1928-481F-B16E-A825F3745D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6006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20 minutes : 15 minutes + question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D4511-01F2-4E60-A555-E4EA5BA025B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5386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https://en.wikipedia.org/wiki/Herman_Chernoff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A44D-1928-481F-B16E-A825F3745DC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693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/*m(x)=0.5*N(0,1)+0.5*N(5,2)*/normal(x,mu,sigma) := (1.0/(sqrt(2*%pi)*sigma))*exp(-((x-mu)**2)/(2*sigma**2) );p1(x):=0.5*normal(x,0,1);p2(x):=0.5*normal(x,5,2);m(x):=p1(x)+p2(x);plot2d([p1(x),p2(x),m(x)],[x,-3,15], [xlabel,"x"], [ylabel,"Probability"],[legend, "p1", "p2", "m"],[style, [lines,5,1],[lines,5,2],[lines,5,5]]);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A44D-1928-481F-B16E-A825F3745DC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280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A44D-1928-481F-B16E-A825F3745DC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215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\begin{eqnarray*}</a:t>
            </a:r>
          </a:p>
          <a:p>
            <a:r>
              <a:rPr lang="fr-FR" smtClean="0"/>
              <a:t>D_C[p,q] &amp;=&amp; B_{F_{pq}}(1:\alpha^*)=B_{F_{pq}}(0:\alpha^*)\\</a:t>
            </a:r>
          </a:p>
          <a:p>
            <a:r>
              <a:rPr lang="fr-FR" smtClean="0"/>
              <a:t>&amp;=&amp; J_{F_{pq}}(0:1)</a:t>
            </a:r>
          </a:p>
          <a:p>
            <a:r>
              <a:rPr lang="fr-FR" smtClean="0"/>
              <a:t>\end{eqnarray*}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A44D-1928-481F-B16E-A825F3745DC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3316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76D8-DBA2-46D3-B0E7-A1E747AB09F4}" type="datetimeFigureOut">
              <a:rPr lang="fr-FR" smtClean="0"/>
              <a:t>23/11/2022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A333-3304-4DB1-89B7-0377AF643E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4779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76D8-DBA2-46D3-B0E7-A1E747AB09F4}" type="datetimeFigureOut">
              <a:rPr lang="fr-FR" smtClean="0"/>
              <a:t>23/11/2022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A333-3304-4DB1-89B7-0377AF643E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999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76D8-DBA2-46D3-B0E7-A1E747AB09F4}" type="datetimeFigureOut">
              <a:rPr lang="fr-FR" smtClean="0"/>
              <a:t>23/11/2022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A333-3304-4DB1-89B7-0377AF643E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5241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76D8-DBA2-46D3-B0E7-A1E747AB09F4}" type="datetimeFigureOut">
              <a:rPr lang="fr-FR" smtClean="0"/>
              <a:t>23/11/2022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A333-3304-4DB1-89B7-0377AF643E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63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76D8-DBA2-46D3-B0E7-A1E747AB09F4}" type="datetimeFigureOut">
              <a:rPr lang="fr-FR" smtClean="0"/>
              <a:t>23/11/2022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A333-3304-4DB1-89B7-0377AF643E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623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76D8-DBA2-46D3-B0E7-A1E747AB09F4}" type="datetimeFigureOut">
              <a:rPr lang="fr-FR" smtClean="0"/>
              <a:t>23/11/2022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A333-3304-4DB1-89B7-0377AF643E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279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76D8-DBA2-46D3-B0E7-A1E747AB09F4}" type="datetimeFigureOut">
              <a:rPr lang="fr-FR" smtClean="0"/>
              <a:t>23/11/2022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A333-3304-4DB1-89B7-0377AF643E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200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76D8-DBA2-46D3-B0E7-A1E747AB09F4}" type="datetimeFigureOut">
              <a:rPr lang="fr-FR" smtClean="0"/>
              <a:t>23/11/2022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A333-3304-4DB1-89B7-0377AF643E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21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76D8-DBA2-46D3-B0E7-A1E747AB09F4}" type="datetimeFigureOut">
              <a:rPr lang="fr-FR" smtClean="0"/>
              <a:t>23/11/2022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A333-3304-4DB1-89B7-0377AF643E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587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76D8-DBA2-46D3-B0E7-A1E747AB09F4}" type="datetimeFigureOut">
              <a:rPr lang="fr-FR" smtClean="0"/>
              <a:t>23/11/2022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A333-3304-4DB1-89B7-0377AF643E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719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76D8-DBA2-46D3-B0E7-A1E747AB09F4}" type="datetimeFigureOut">
              <a:rPr lang="fr-FR" smtClean="0"/>
              <a:t>23/11/2022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A333-3304-4DB1-89B7-0377AF643E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4957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D76D8-DBA2-46D3-B0E7-A1E747AB09F4}" type="datetimeFigureOut">
              <a:rPr lang="fr-FR" smtClean="0"/>
              <a:t>23/11/2022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4A333-3304-4DB1-89B7-0377AF643E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516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792" y="838580"/>
            <a:ext cx="11690555" cy="3990411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Revisiting Chernoff information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 smtClean="0">
                <a:solidFill>
                  <a:schemeClr val="accent1"/>
                </a:solidFill>
              </a:rPr>
              <a:t>with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 smtClean="0">
                <a:solidFill>
                  <a:schemeClr val="accent1"/>
                </a:solidFill>
              </a:rPr>
              <a:t>Likelihood Ratio Exponential Families	</a:t>
            </a:r>
            <a:r>
              <a:rPr lang="en-US" smtClean="0"/>
              <a:t/>
            </a:r>
            <a:br>
              <a:rPr lang="en-US" smtClean="0"/>
            </a:br>
            <a:endParaRPr lang="fr-F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331126" y="5888909"/>
            <a:ext cx="3018503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fr-FR" altLang="fr-FR" sz="2000" b="1">
                <a:solidFill>
                  <a:schemeClr val="accent6"/>
                </a:solidFill>
                <a:ea typeface="Lucida Grande"/>
              </a:rPr>
              <a:t>Entropy </a:t>
            </a:r>
            <a:r>
              <a:rPr lang="fr-FR" altLang="fr-FR" sz="2000" b="1" smtClean="0">
                <a:solidFill>
                  <a:schemeClr val="accent6"/>
                </a:solidFill>
                <a:ea typeface="Lucida Grande"/>
              </a:rPr>
              <a:t>2022</a:t>
            </a:r>
          </a:p>
          <a:p>
            <a:pPr lvl="0" algn="ctr"/>
            <a:r>
              <a:rPr lang="fr-FR" altLang="fr-FR" sz="2000" b="1" smtClean="0">
                <a:solidFill>
                  <a:schemeClr val="accent6"/>
                </a:solidFill>
                <a:ea typeface="Lucida Grande"/>
              </a:rPr>
              <a:t>[</a:t>
            </a:r>
            <a:r>
              <a:rPr lang="fr-FR" sz="2000" b="1" smtClean="0">
                <a:solidFill>
                  <a:schemeClr val="accent6"/>
                </a:solidFill>
              </a:rPr>
              <a:t>2207.03745</a:t>
            </a:r>
            <a:r>
              <a:rPr kumimoji="0" lang="fr-FR" altLang="fr-FR" sz="2000" b="1" i="0" strike="noStrike" cap="none" normalizeH="0" baseline="0" smtClean="0">
                <a:ln>
                  <a:noFill/>
                </a:ln>
                <a:solidFill>
                  <a:schemeClr val="accent6"/>
                </a:solidFill>
                <a:effectLst/>
                <a:ea typeface="Lucida Grande"/>
              </a:rPr>
              <a:t>]</a:t>
            </a:r>
            <a:endParaRPr kumimoji="0" lang="fr-FR" altLang="fr-FR" sz="2000" b="1" i="0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Lucida Grande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Lucida Grande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922" y="4394370"/>
            <a:ext cx="4792910" cy="1229559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1696377" y="3263231"/>
            <a:ext cx="9144000" cy="209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Frank Nielsen</a:t>
            </a:r>
          </a:p>
          <a:p>
            <a:r>
              <a:rPr lang="en-US" dirty="0" smtClean="0"/>
              <a:t>Sony Computer Science Laboratories </a:t>
            </a:r>
            <a:r>
              <a:rPr lang="en-US" smtClean="0"/>
              <a:t>Inc.</a:t>
            </a: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137368" y="5809193"/>
            <a:ext cx="3707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Talk 24th </a:t>
            </a:r>
            <a:r>
              <a:rPr lang="en-US" sz="2400" smtClean="0"/>
              <a:t>November </a:t>
            </a:r>
            <a:r>
              <a:rPr lang="en-US" sz="2400" smtClean="0"/>
              <a:t>2022 at</a:t>
            </a:r>
            <a:endParaRPr lang="fr-FR" sz="2400"/>
          </a:p>
        </p:txBody>
      </p:sp>
      <p:pic>
        <p:nvPicPr>
          <p:cNvPr id="1026" name="Picture 2" descr="inria_logo_rou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812" y="5594530"/>
            <a:ext cx="2164103" cy="76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01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222" y="4804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Geometric mixtures and LREFs: </a:t>
            </a:r>
            <a:r>
              <a:rPr lang="en-US" b="1" u="sng" smtClean="0">
                <a:solidFill>
                  <a:schemeClr val="accent1"/>
                </a:solidFill>
              </a:rPr>
              <a:t>Regular EFs</a:t>
            </a:r>
            <a:endParaRPr lang="fr-FR" b="1" u="sng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23" y="1224047"/>
            <a:ext cx="11441914" cy="4351338"/>
          </a:xfrm>
        </p:spPr>
        <p:txBody>
          <a:bodyPr/>
          <a:lstStyle/>
          <a:p>
            <a:r>
              <a:rPr lang="en-US" smtClean="0"/>
              <a:t>Natural parameter space:</a:t>
            </a:r>
          </a:p>
          <a:p>
            <a:pPr marL="0" indent="0">
              <a:buNone/>
            </a:pPr>
            <a:r>
              <a:rPr lang="en-US" smtClean="0"/>
              <a:t>	</a:t>
            </a:r>
            <a:r>
              <a:rPr lang="en-US" b="1" smtClean="0">
                <a:solidFill>
                  <a:srgbClr val="FF0000"/>
                </a:solidFill>
              </a:rPr>
              <a:t>always contains (0,1)</a:t>
            </a:r>
            <a:r>
              <a:rPr lang="en-US" smtClean="0"/>
              <a:t> since</a:t>
            </a:r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What happens at extremities and when extrapolating (depends on support):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r>
              <a:rPr lang="en-US" smtClean="0"/>
              <a:t>  Exponential family is said </a:t>
            </a:r>
            <a:r>
              <a:rPr lang="en-US" b="1" smtClean="0">
                <a:solidFill>
                  <a:srgbClr val="FF0000"/>
                </a:solidFill>
              </a:rPr>
              <a:t>regular </a:t>
            </a:r>
            <a:r>
              <a:rPr lang="en-US" smtClean="0"/>
              <a:t>when the natural parameter space </a:t>
            </a:r>
            <a:r>
              <a:rPr lang="el-GR"/>
              <a:t>Θ</a:t>
            </a:r>
            <a:r>
              <a:rPr lang="en-US" smtClean="0"/>
              <a:t> is </a:t>
            </a:r>
            <a:r>
              <a:rPr lang="en-US" b="1" smtClean="0">
                <a:solidFill>
                  <a:srgbClr val="FF0000"/>
                </a:solidFill>
              </a:rPr>
              <a:t>open</a:t>
            </a:r>
            <a:r>
              <a:rPr lang="en-US" smtClean="0"/>
              <a:t> (e.g., normal family, Dirichlet family, Wishart family, etc.)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721" y="1089110"/>
            <a:ext cx="5067300" cy="646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364" y="1735999"/>
            <a:ext cx="2480348" cy="525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268" y="3399716"/>
            <a:ext cx="8089969" cy="1381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222" y="5939057"/>
            <a:ext cx="1431257" cy="6202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6721" y="5967967"/>
            <a:ext cx="1640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regular EF</a:t>
            </a:r>
            <a:endParaRPr lang="fr-FR" sz="2800"/>
          </a:p>
        </p:txBody>
      </p:sp>
      <p:sp>
        <p:nvSpPr>
          <p:cNvPr id="10" name="Left-Right Arrow 9"/>
          <p:cNvSpPr/>
          <p:nvPr/>
        </p:nvSpPr>
        <p:spPr>
          <a:xfrm>
            <a:off x="6759742" y="6054084"/>
            <a:ext cx="2177716" cy="39117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2533991" y="5967967"/>
            <a:ext cx="1718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Definition:</a:t>
            </a:r>
            <a:endParaRPr lang="fr-FR" sz="2800"/>
          </a:p>
        </p:txBody>
      </p:sp>
      <p:sp>
        <p:nvSpPr>
          <p:cNvPr id="11" name="Rectangle 10"/>
          <p:cNvSpPr/>
          <p:nvPr/>
        </p:nvSpPr>
        <p:spPr>
          <a:xfrm>
            <a:off x="2515037" y="5799613"/>
            <a:ext cx="8253225" cy="8599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582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748" y="-50820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When (0,1) is strictly included in regular LREFs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156" y="3428999"/>
            <a:ext cx="11495983" cy="2110289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KLD between two densities of a regular EF = </a:t>
            </a:r>
            <a:r>
              <a:rPr lang="en-US" b="1" u="sng" smtClean="0">
                <a:solidFill>
                  <a:srgbClr val="FF0000"/>
                </a:solidFill>
              </a:rPr>
              <a:t>reverse </a:t>
            </a:r>
            <a:r>
              <a:rPr lang="en-US" b="1" smtClean="0">
                <a:solidFill>
                  <a:srgbClr val="FF0000"/>
                </a:solidFill>
              </a:rPr>
              <a:t>Bregman divergence:</a:t>
            </a:r>
            <a:endParaRPr lang="fr-FR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48" y="1077077"/>
            <a:ext cx="11652392" cy="1208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06" y="2522238"/>
            <a:ext cx="5638800" cy="790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06" y="3890000"/>
            <a:ext cx="6877050" cy="136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55" y="5771660"/>
            <a:ext cx="11377193" cy="809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488" y="4616715"/>
            <a:ext cx="2524125" cy="4762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87726" y="5090624"/>
            <a:ext cx="3416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accent6"/>
                </a:solidFill>
              </a:rPr>
              <a:t>regular</a:t>
            </a:r>
            <a:r>
              <a:rPr lang="en-US" sz="2800" smtClean="0"/>
              <a:t> EF  </a:t>
            </a:r>
            <a:r>
              <a:rPr lang="fr-FR" sz="2800" smtClean="0"/>
              <a:t>⇒ steep</a:t>
            </a:r>
            <a:r>
              <a:rPr lang="en-US" sz="2800"/>
              <a:t> </a:t>
            </a:r>
            <a:r>
              <a:rPr lang="en-US" sz="2800" smtClean="0"/>
              <a:t>EF</a:t>
            </a:r>
            <a:endParaRPr lang="fr-FR" sz="2800"/>
          </a:p>
        </p:txBody>
      </p:sp>
      <p:sp>
        <p:nvSpPr>
          <p:cNvPr id="10" name="Rectangle 9"/>
          <p:cNvSpPr/>
          <p:nvPr/>
        </p:nvSpPr>
        <p:spPr>
          <a:xfrm>
            <a:off x="7645662" y="4571038"/>
            <a:ext cx="1391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smtClean="0">
                <a:solidFill>
                  <a:schemeClr val="accent6"/>
                </a:solidFill>
              </a:rPr>
              <a:t>steep</a:t>
            </a:r>
            <a:r>
              <a:rPr lang="fr-FR" sz="2800" smtClean="0"/>
              <a:t> </a:t>
            </a:r>
            <a:r>
              <a:rPr lang="fr-FR" sz="2800"/>
              <a:t>⇒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4231" y="5771660"/>
            <a:ext cx="11532908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Connector 12"/>
          <p:cNvCxnSpPr/>
          <p:nvPr/>
        </p:nvCxnSpPr>
        <p:spPr>
          <a:xfrm>
            <a:off x="8795084" y="1804737"/>
            <a:ext cx="3023264" cy="240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30916" y="2248654"/>
            <a:ext cx="2694737" cy="240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850190" y="2244824"/>
            <a:ext cx="8338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44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89" y="-212390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Venn diagram: Regular &amp; steepness of (LR)EFs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78651"/>
            <a:ext cx="11554326" cy="4351338"/>
          </a:xfrm>
        </p:spPr>
        <p:txBody>
          <a:bodyPr/>
          <a:lstStyle/>
          <a:p>
            <a:r>
              <a:rPr lang="en-US" smtClean="0"/>
              <a:t>Steepness implies </a:t>
            </a:r>
            <a:r>
              <a:rPr lang="en-US" b="1" smtClean="0">
                <a:solidFill>
                  <a:srgbClr val="FF0000"/>
                </a:solidFill>
              </a:rPr>
              <a:t>duality between natural </a:t>
            </a:r>
            <a:r>
              <a:rPr lang="el-GR" smtClean="0"/>
              <a:t>θ</a:t>
            </a:r>
            <a:r>
              <a:rPr lang="en-US" smtClean="0"/>
              <a:t> </a:t>
            </a:r>
            <a:r>
              <a:rPr lang="en-US" b="1" smtClean="0">
                <a:solidFill>
                  <a:srgbClr val="FF0000"/>
                </a:solidFill>
              </a:rPr>
              <a:t>and moment </a:t>
            </a:r>
            <a:r>
              <a:rPr lang="fr-FR"/>
              <a:t>𝜂</a:t>
            </a:r>
            <a:r>
              <a:rPr lang="en-US" b="1" smtClean="0">
                <a:solidFill>
                  <a:srgbClr val="FF0000"/>
                </a:solidFill>
              </a:rPr>
              <a:t> parameters</a:t>
            </a:r>
            <a:r>
              <a:rPr lang="en-US" smtClean="0"/>
              <a:t> 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18" y="1518947"/>
            <a:ext cx="9331993" cy="515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803" y="2035875"/>
            <a:ext cx="11773807" cy="4351338"/>
          </a:xfrm>
        </p:spPr>
        <p:txBody>
          <a:bodyPr/>
          <a:lstStyle/>
          <a:p>
            <a:pPr marL="0" indent="0">
              <a:buNone/>
            </a:pPr>
            <a:r>
              <a:rPr lang="en-US" smtClean="0"/>
              <a:t>Remember KLD=Bregman divergence between densities of a </a:t>
            </a:r>
            <a:r>
              <a:rPr lang="en-US" b="1" smtClean="0"/>
              <a:t>regular (LR)EF</a:t>
            </a:r>
            <a:endParaRPr lang="fr-FR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04" y="230188"/>
            <a:ext cx="11652392" cy="1208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793" y="2577690"/>
            <a:ext cx="8976197" cy="805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94" y="3869706"/>
            <a:ext cx="8393482" cy="694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991" y="4534245"/>
            <a:ext cx="3260688" cy="6942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421" y="3329081"/>
            <a:ext cx="3992176" cy="595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020" y="5276384"/>
            <a:ext cx="9553495" cy="6510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0691" y="6073893"/>
            <a:ext cx="9935635" cy="6935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9804" y="1380416"/>
            <a:ext cx="1373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7030A0"/>
                </a:solidFill>
              </a:rPr>
              <a:t>PROOF</a:t>
            </a:r>
            <a:endParaRPr lang="fr-FR" sz="3200" b="1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3594" y="3310668"/>
            <a:ext cx="4112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Scalar Bregman divergence</a:t>
            </a:r>
            <a:endParaRPr lang="fr-FR" sz="2800"/>
          </a:p>
        </p:txBody>
      </p:sp>
      <p:sp>
        <p:nvSpPr>
          <p:cNvPr id="14" name="TextBox 13"/>
          <p:cNvSpPr txBox="1"/>
          <p:nvPr/>
        </p:nvSpPr>
        <p:spPr>
          <a:xfrm>
            <a:off x="0" y="6210331"/>
            <a:ext cx="1499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idem for </a:t>
            </a:r>
            <a:endParaRPr lang="fr-FR" sz="2800"/>
          </a:p>
        </p:txBody>
      </p:sp>
      <p:cxnSp>
        <p:nvCxnSpPr>
          <p:cNvPr id="16" name="Straight Connector 15"/>
          <p:cNvCxnSpPr/>
          <p:nvPr/>
        </p:nvCxnSpPr>
        <p:spPr>
          <a:xfrm>
            <a:off x="9131968" y="6086226"/>
            <a:ext cx="20405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131968" y="6816710"/>
            <a:ext cx="24343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03771" y="1384034"/>
            <a:ext cx="2694737" cy="240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804872" y="1003843"/>
            <a:ext cx="2694737" cy="240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9897338" y="1408097"/>
            <a:ext cx="642328" cy="134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499578" y="5299220"/>
            <a:ext cx="4768932" cy="690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1506391" y="6086225"/>
            <a:ext cx="4768932" cy="718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423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6411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Chernoff information (for densities of a LREF)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158" y="1079667"/>
            <a:ext cx="10515600" cy="4351338"/>
          </a:xfrm>
        </p:spPr>
        <p:txBody>
          <a:bodyPr/>
          <a:lstStyle/>
          <a:p>
            <a:r>
              <a:rPr lang="en-US" smtClean="0"/>
              <a:t>Proposition:</a:t>
            </a:r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38" y="948638"/>
            <a:ext cx="6515385" cy="7026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158" y="1661708"/>
            <a:ext cx="1373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7030A0"/>
                </a:solidFill>
              </a:rPr>
              <a:t>PROOF</a:t>
            </a:r>
            <a:endParaRPr lang="fr-FR" sz="3200" b="1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2053" y="2154867"/>
            <a:ext cx="9184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First, </a:t>
            </a:r>
            <a:r>
              <a:rPr lang="en-US" sz="2800" b="1" smtClean="0">
                <a:solidFill>
                  <a:srgbClr val="FF0000"/>
                </a:solidFill>
              </a:rPr>
              <a:t>skew</a:t>
            </a:r>
            <a:r>
              <a:rPr lang="en-US" sz="2800" smtClean="0"/>
              <a:t> </a:t>
            </a:r>
            <a:r>
              <a:rPr lang="en-US" sz="2800" b="1" smtClean="0">
                <a:solidFill>
                  <a:srgbClr val="FF0000"/>
                </a:solidFill>
              </a:rPr>
              <a:t>Bhattacharyya distance = skew Jensen divergence</a:t>
            </a:r>
            <a:endParaRPr lang="fr-FR" sz="2800" b="1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047" y="2632941"/>
            <a:ext cx="3876699" cy="6341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40" y="3232197"/>
            <a:ext cx="7610195" cy="71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046" y="3948211"/>
            <a:ext cx="226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Thus we have:</a:t>
            </a:r>
            <a:endParaRPr lang="fr-FR" sz="28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3838" y="3936234"/>
            <a:ext cx="9399615" cy="9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8851" y="5169395"/>
            <a:ext cx="504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At the optimal value </a:t>
            </a:r>
            <a:r>
              <a:rPr lang="el-GR" sz="2800" smtClean="0"/>
              <a:t>α</a:t>
            </a:r>
            <a:r>
              <a:rPr lang="en-US" sz="2800" smtClean="0"/>
              <a:t>*, we have </a:t>
            </a:r>
            <a:endParaRPr lang="fr-FR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2258" y="5186716"/>
            <a:ext cx="1527617" cy="505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831" y="5696508"/>
            <a:ext cx="3971925" cy="4857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4225" y="5705526"/>
            <a:ext cx="1057275" cy="4762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8553" y="5701241"/>
            <a:ext cx="49149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5591" y="6319367"/>
            <a:ext cx="3800475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8616" y="6319367"/>
            <a:ext cx="2990850" cy="46672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637793" y="875135"/>
            <a:ext cx="8756112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053" y="2669222"/>
            <a:ext cx="3771900" cy="58102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4751637" y="2779295"/>
            <a:ext cx="1107742" cy="452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310141" y="5615215"/>
            <a:ext cx="7280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>
                <a:solidFill>
                  <a:srgbClr val="202124"/>
                </a:solidFill>
                <a:latin typeface="arial" panose="020B0604020202020204" pitchFamily="34" charset="0"/>
              </a:rPr>
              <a:t>①</a:t>
            </a:r>
            <a:endParaRPr lang="fr-FR" sz="3600"/>
          </a:p>
        </p:txBody>
      </p:sp>
      <p:sp>
        <p:nvSpPr>
          <p:cNvPr id="23" name="Rectangle 22"/>
          <p:cNvSpPr/>
          <p:nvPr/>
        </p:nvSpPr>
        <p:spPr>
          <a:xfrm>
            <a:off x="6380421" y="5627666"/>
            <a:ext cx="7393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>
                <a:solidFill>
                  <a:srgbClr val="202124"/>
                </a:solidFill>
                <a:latin typeface="arial" panose="020B0604020202020204" pitchFamily="34" charset="0"/>
              </a:rPr>
              <a:t>②</a:t>
            </a:r>
            <a:endParaRPr lang="fr-FR" sz="3600"/>
          </a:p>
        </p:txBody>
      </p:sp>
      <p:sp>
        <p:nvSpPr>
          <p:cNvPr id="24" name="Rectangle 23"/>
          <p:cNvSpPr/>
          <p:nvPr/>
        </p:nvSpPr>
        <p:spPr>
          <a:xfrm>
            <a:off x="1388900" y="6182283"/>
            <a:ext cx="7393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>
                <a:solidFill>
                  <a:srgbClr val="202124"/>
                </a:solidFill>
                <a:latin typeface="arial" panose="020B0604020202020204" pitchFamily="34" charset="0"/>
              </a:rPr>
              <a:t>③</a:t>
            </a:r>
            <a:endParaRPr lang="fr-FR" sz="360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90857" y="1865778"/>
            <a:ext cx="2157477" cy="15402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1575" y="926682"/>
            <a:ext cx="1976860" cy="71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0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716" y="18796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Jensen-Chernoff divergence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7" name="Curved Right Arrow 6"/>
          <p:cNvSpPr/>
          <p:nvPr/>
        </p:nvSpPr>
        <p:spPr>
          <a:xfrm>
            <a:off x="272717" y="1230174"/>
            <a:ext cx="918410" cy="21988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405" y="4675713"/>
            <a:ext cx="7230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In general, define </a:t>
            </a:r>
            <a:r>
              <a:rPr lang="en-US" sz="2800" b="1" smtClean="0">
                <a:solidFill>
                  <a:srgbClr val="FF0000"/>
                </a:solidFill>
              </a:rPr>
              <a:t>Jensen-Chernoff divergence</a:t>
            </a:r>
            <a:endParaRPr lang="fr-FR" sz="2800" b="1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537" y="5634419"/>
            <a:ext cx="4808736" cy="7814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66361" y="1826794"/>
            <a:ext cx="4662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non-parametric arguments</a:t>
            </a:r>
            <a:endParaRPr lang="fr-FR" sz="3200"/>
          </a:p>
        </p:txBody>
      </p:sp>
      <p:sp>
        <p:nvSpPr>
          <p:cNvPr id="12" name="TextBox 11"/>
          <p:cNvSpPr txBox="1"/>
          <p:nvPr/>
        </p:nvSpPr>
        <p:spPr>
          <a:xfrm>
            <a:off x="1191127" y="3944708"/>
            <a:ext cx="4943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scalar parametric arguments</a:t>
            </a:r>
            <a:endParaRPr lang="fr-FR" sz="3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663" y="726670"/>
            <a:ext cx="5081337" cy="4054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266" y="1022382"/>
            <a:ext cx="6472845" cy="643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2866" y="2754142"/>
            <a:ext cx="5829300" cy="10953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62399" y="5430821"/>
            <a:ext cx="5037221" cy="10148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01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143" y="-160397"/>
            <a:ext cx="12048857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Geometric interpretation for densities p, q on L</a:t>
            </a:r>
            <a:r>
              <a:rPr lang="en-US" b="1" baseline="-25000" smtClean="0">
                <a:solidFill>
                  <a:schemeClr val="accent1"/>
                </a:solidFill>
              </a:rPr>
              <a:t>1</a:t>
            </a:r>
            <a:r>
              <a:rPr lang="en-US" b="1" smtClean="0">
                <a:solidFill>
                  <a:schemeClr val="accent1"/>
                </a:solidFill>
              </a:rPr>
              <a:t>(</a:t>
            </a:r>
            <a:r>
              <a:rPr lang="el-GR" b="1">
                <a:solidFill>
                  <a:schemeClr val="accent1"/>
                </a:solidFill>
              </a:rPr>
              <a:t>μ</a:t>
            </a:r>
            <a:r>
              <a:rPr lang="en-US" b="1" smtClean="0">
                <a:solidFill>
                  <a:schemeClr val="accent1"/>
                </a:solidFill>
              </a:rPr>
              <a:t>)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373" y="2574039"/>
            <a:ext cx="7693556" cy="825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866" y="3514386"/>
            <a:ext cx="4804170" cy="802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143" y="2719995"/>
            <a:ext cx="4337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Left KL Voronoi bisector</a:t>
            </a:r>
            <a:r>
              <a:rPr lang="en-US" sz="3200" smtClean="0"/>
              <a:t>:</a:t>
            </a:r>
            <a:endParaRPr lang="fr-FR" sz="3200"/>
          </a:p>
        </p:txBody>
      </p:sp>
      <p:sp>
        <p:nvSpPr>
          <p:cNvPr id="7" name="TextBox 6"/>
          <p:cNvSpPr txBox="1"/>
          <p:nvPr/>
        </p:nvSpPr>
        <p:spPr>
          <a:xfrm>
            <a:off x="645695" y="3565897"/>
            <a:ext cx="487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Geodesic</a:t>
            </a:r>
            <a:r>
              <a:rPr lang="en-US" sz="3200" smtClean="0"/>
              <a:t> = exponential  arc:</a:t>
            </a:r>
            <a:endParaRPr lang="fr-FR" sz="32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80" y="937744"/>
            <a:ext cx="12072920" cy="16362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80" y="4252106"/>
            <a:ext cx="7737541" cy="2562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036" y="5810700"/>
            <a:ext cx="1139681" cy="6891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36305" y="5862868"/>
            <a:ext cx="2779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Chernoff point</a:t>
            </a:r>
            <a:r>
              <a:rPr lang="en-US" sz="3200" smtClean="0"/>
              <a:t>:</a:t>
            </a:r>
            <a:endParaRPr lang="fr-FR" sz="3200"/>
          </a:p>
        </p:txBody>
      </p:sp>
      <p:sp>
        <p:nvSpPr>
          <p:cNvPr id="3" name="Rectangle 2"/>
          <p:cNvSpPr/>
          <p:nvPr/>
        </p:nvSpPr>
        <p:spPr>
          <a:xfrm>
            <a:off x="645695" y="4055382"/>
            <a:ext cx="2087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>
                <a:solidFill>
                  <a:schemeClr val="accent6"/>
                </a:solidFill>
                <a:latin typeface="Arial" panose="020B0604020202020204" pitchFamily="34" charset="0"/>
              </a:rPr>
              <a:t>2209.07481</a:t>
            </a:r>
            <a:endParaRPr lang="fr-FR" sz="2800" b="1">
              <a:solidFill>
                <a:schemeClr val="accent6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987850" y="5264959"/>
            <a:ext cx="3748455" cy="9523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86200" y="1843308"/>
            <a:ext cx="4355432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9228221" y="3305826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107434" y="3321964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65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663" y="0"/>
            <a:ext cx="11931976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F</a:t>
            </a:r>
            <a:r>
              <a:rPr lang="en-US" b="1" smtClean="0">
                <a:solidFill>
                  <a:schemeClr val="accent1"/>
                </a:solidFill>
              </a:rPr>
              <a:t>ast dichotomic search for approximating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>
                <a:solidFill>
                  <a:schemeClr val="accent1"/>
                </a:solidFill>
              </a:rPr>
              <a:t>	</a:t>
            </a:r>
            <a:r>
              <a:rPr lang="en-US" b="1" smtClean="0">
                <a:solidFill>
                  <a:schemeClr val="accent1"/>
                </a:solidFill>
              </a:rPr>
              <a:t>			  				the Chernoff point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969" y="1358483"/>
            <a:ext cx="10515600" cy="4351338"/>
          </a:xfrm>
        </p:spPr>
        <p:txBody>
          <a:bodyPr/>
          <a:lstStyle/>
          <a:p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50770"/>
            <a:ext cx="10780295" cy="5674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660" y="2476333"/>
            <a:ext cx="5879979" cy="379116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915400" y="4371913"/>
            <a:ext cx="240631" cy="3368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350" y="4749081"/>
            <a:ext cx="1139681" cy="6891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76680" y="6094543"/>
            <a:ext cx="2668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Chernoff point</a:t>
            </a:r>
            <a:endParaRPr lang="fr-FR" sz="3200"/>
          </a:p>
        </p:txBody>
      </p:sp>
      <p:sp>
        <p:nvSpPr>
          <p:cNvPr id="9" name="TextBox 8"/>
          <p:cNvSpPr txBox="1"/>
          <p:nvPr/>
        </p:nvSpPr>
        <p:spPr>
          <a:xfrm>
            <a:off x="9871602" y="6156098"/>
            <a:ext cx="1776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3333FF"/>
                </a:solidFill>
              </a:rPr>
              <a:t>KL bisector</a:t>
            </a:r>
            <a:endParaRPr lang="fr-FR" sz="280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3424" y="4708797"/>
            <a:ext cx="2426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Exponential arc</a:t>
            </a:r>
            <a:endParaRPr lang="fr-FR" sz="2800"/>
          </a:p>
        </p:txBody>
      </p:sp>
      <p:sp>
        <p:nvSpPr>
          <p:cNvPr id="11" name="TextBox 10"/>
          <p:cNvSpPr txBox="1"/>
          <p:nvPr/>
        </p:nvSpPr>
        <p:spPr>
          <a:xfrm>
            <a:off x="7281768" y="2064508"/>
            <a:ext cx="3527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accent2"/>
                </a:solidFill>
              </a:rPr>
              <a:t>Bisection algorithm:</a:t>
            </a:r>
            <a:endParaRPr lang="fr-FR" sz="32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5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794" y="4644844"/>
            <a:ext cx="4732673" cy="21820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642" y="0"/>
            <a:ext cx="11947358" cy="1325563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chemeClr val="accent1"/>
                </a:solidFill>
              </a:rPr>
              <a:t>Chernoff information viewed as a symmetrization of KLD</a:t>
            </a:r>
            <a:endParaRPr lang="fr-FR" sz="4000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329" y="2448788"/>
            <a:ext cx="7703352" cy="1094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746" y="933726"/>
            <a:ext cx="9260161" cy="9212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1672" y="3797162"/>
            <a:ext cx="110650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/>
              <a:t>Chernoff information as the radius of </a:t>
            </a:r>
            <a:endParaRPr lang="en-US" sz="3600" smtClean="0"/>
          </a:p>
          <a:p>
            <a:pPr algn="ctr"/>
            <a:r>
              <a:rPr lang="en-US" sz="3600" smtClean="0"/>
              <a:t>a </a:t>
            </a:r>
            <a:r>
              <a:rPr lang="en-US" sz="3600" b="1">
                <a:solidFill>
                  <a:srgbClr val="FF0000"/>
                </a:solidFill>
              </a:rPr>
              <a:t>minimum </a:t>
            </a:r>
            <a:r>
              <a:rPr lang="en-US" sz="3600" b="1" smtClean="0">
                <a:solidFill>
                  <a:srgbClr val="FF0000"/>
                </a:solidFill>
              </a:rPr>
              <a:t>enclosing left-sided </a:t>
            </a:r>
            <a:r>
              <a:rPr lang="en-US" sz="3600" b="1">
                <a:solidFill>
                  <a:srgbClr val="FF0000"/>
                </a:solidFill>
              </a:rPr>
              <a:t>Kullback–Leibler ball </a:t>
            </a:r>
            <a:endParaRPr lang="fr-FR" sz="3600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22467" y="5461732"/>
            <a:ext cx="30574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0070C0"/>
                </a:solidFill>
              </a:rPr>
              <a:t>Chernoff point r*</a:t>
            </a:r>
          </a:p>
          <a:p>
            <a:pPr algn="ctr"/>
            <a:r>
              <a:rPr lang="en-US" sz="3200" smtClean="0">
                <a:solidFill>
                  <a:srgbClr val="0070C0"/>
                </a:solidFill>
              </a:rPr>
              <a:t>(eKLD)</a:t>
            </a:r>
            <a:endParaRPr lang="fr-FR" sz="320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1672" y="1055711"/>
            <a:ext cx="1628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Rewrite</a:t>
            </a:r>
            <a:endParaRPr lang="fr-FR" sz="3600"/>
          </a:p>
        </p:txBody>
      </p:sp>
      <p:sp>
        <p:nvSpPr>
          <p:cNvPr id="9" name="TextBox 8"/>
          <p:cNvSpPr txBox="1"/>
          <p:nvPr/>
        </p:nvSpPr>
        <p:spPr>
          <a:xfrm>
            <a:off x="2119793" y="2624371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as</a:t>
            </a:r>
            <a:endParaRPr lang="fr-FR" sz="3600"/>
          </a:p>
        </p:txBody>
      </p:sp>
      <p:sp>
        <p:nvSpPr>
          <p:cNvPr id="10" name="TextBox 9"/>
          <p:cNvSpPr txBox="1"/>
          <p:nvPr/>
        </p:nvSpPr>
        <p:spPr>
          <a:xfrm>
            <a:off x="1424354" y="5671257"/>
            <a:ext cx="460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circumcenter = Chernoff point</a:t>
            </a:r>
            <a:endParaRPr lang="fr-FR" sz="2800"/>
          </a:p>
        </p:txBody>
      </p:sp>
      <p:sp>
        <p:nvSpPr>
          <p:cNvPr id="11" name="Rectangle 10"/>
          <p:cNvSpPr/>
          <p:nvPr/>
        </p:nvSpPr>
        <p:spPr>
          <a:xfrm>
            <a:off x="2765329" y="2511143"/>
            <a:ext cx="7256976" cy="10321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Down Arrow 11"/>
          <p:cNvSpPr/>
          <p:nvPr/>
        </p:nvSpPr>
        <p:spPr>
          <a:xfrm>
            <a:off x="5919537" y="1861246"/>
            <a:ext cx="1612231" cy="4752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9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53" y="81046"/>
            <a:ext cx="113538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Dual moment parameterizations </a:t>
            </a:r>
            <a:r>
              <a:rPr lang="el-GR" b="1">
                <a:solidFill>
                  <a:schemeClr val="accent1"/>
                </a:solidFill>
              </a:rPr>
              <a:t>β</a:t>
            </a:r>
            <a:r>
              <a:rPr lang="en-US" b="1" smtClean="0">
                <a:solidFill>
                  <a:schemeClr val="accent1"/>
                </a:solidFill>
              </a:rPr>
              <a:t> of LREFs  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503" y="1034715"/>
            <a:ext cx="6361484" cy="11546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60" y="4815700"/>
            <a:ext cx="3325699" cy="94773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479987" y="4900806"/>
            <a:ext cx="2827801" cy="620338"/>
            <a:chOff x="5419724" y="4857749"/>
            <a:chExt cx="1563104" cy="3429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9724" y="4862512"/>
              <a:ext cx="676275" cy="3333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1753" y="4857749"/>
              <a:ext cx="981075" cy="34290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24853" y="1293304"/>
            <a:ext cx="45093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Dual moment parameter</a:t>
            </a:r>
            <a:r>
              <a:rPr lang="en-US" sz="3200" smtClean="0"/>
              <a:t>:</a:t>
            </a:r>
          </a:p>
          <a:p>
            <a:r>
              <a:rPr lang="el-GR" sz="2800" smtClean="0"/>
              <a:t>α</a:t>
            </a:r>
            <a:r>
              <a:rPr lang="en-US" sz="2800" smtClean="0"/>
              <a:t> = natural primal parameter</a:t>
            </a:r>
            <a:endParaRPr lang="fr-FR" sz="4400"/>
          </a:p>
        </p:txBody>
      </p:sp>
      <p:sp>
        <p:nvSpPr>
          <p:cNvPr id="12" name="Left-Right Arrow 11"/>
          <p:cNvSpPr/>
          <p:nvPr/>
        </p:nvSpPr>
        <p:spPr>
          <a:xfrm>
            <a:off x="4441168" y="4610354"/>
            <a:ext cx="3778417" cy="128081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mtClean="0"/>
              <a:t>Legendre transform</a:t>
            </a:r>
            <a:endParaRPr lang="fr-FR" sz="2800" b="1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510" y="2189331"/>
            <a:ext cx="6124575" cy="8191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510" y="3300078"/>
            <a:ext cx="6391275" cy="7524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811250" y="2054478"/>
            <a:ext cx="2694737" cy="240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1168" y="6010824"/>
            <a:ext cx="3905250" cy="876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2267" y="4052553"/>
            <a:ext cx="348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accent2"/>
                </a:solidFill>
              </a:rPr>
              <a:t>Moment parameter</a:t>
            </a:r>
            <a:endParaRPr lang="fr-FR" sz="3200">
              <a:solidFill>
                <a:schemeClr val="accent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96161" y="4119229"/>
            <a:ext cx="3270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accent2"/>
                </a:solidFill>
              </a:rPr>
              <a:t>Natural parameter</a:t>
            </a:r>
            <a:endParaRPr lang="fr-FR" sz="32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5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85" y="184651"/>
            <a:ext cx="11706726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Chernoff information: Definition &amp; </a:t>
            </a:r>
            <a:r>
              <a:rPr lang="en-US" b="1" smtClean="0">
                <a:solidFill>
                  <a:schemeClr val="accent1"/>
                </a:solidFill>
              </a:rPr>
              <a:t>Background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>
                <a:solidFill>
                  <a:schemeClr val="accent1"/>
                </a:solidFill>
              </a:rPr>
              <a:t>	</a:t>
            </a:r>
            <a:r>
              <a:rPr lang="en-US" b="1" smtClean="0">
                <a:solidFill>
                  <a:schemeClr val="accent1"/>
                </a:solidFill>
              </a:rPr>
              <a:t>			   A symmetric statistical divergence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885" y="1526802"/>
            <a:ext cx="10166683" cy="4351338"/>
          </a:xfrm>
        </p:spPr>
        <p:txBody>
          <a:bodyPr/>
          <a:lstStyle/>
          <a:p>
            <a:r>
              <a:rPr lang="en-US" smtClean="0"/>
              <a:t>Originally introduced by Chernoff (1952) to </a:t>
            </a:r>
            <a:r>
              <a:rPr lang="en-US" i="1" smtClean="0"/>
              <a:t>upper bound the probability of error</a:t>
            </a:r>
            <a:r>
              <a:rPr lang="en-US" smtClean="0"/>
              <a:t> (Bayes' error) in statistical hypothesis testing.</a:t>
            </a:r>
          </a:p>
          <a:p>
            <a:endParaRPr lang="en-US"/>
          </a:p>
          <a:p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b="1" smtClean="0">
                <a:solidFill>
                  <a:srgbClr val="FF0000"/>
                </a:solidFill>
              </a:rPr>
              <a:t>skewed Bhattacharyya coefficient </a:t>
            </a:r>
            <a:r>
              <a:rPr lang="el-GR" b="1" smtClean="0">
                <a:solidFill>
                  <a:srgbClr val="FF0000"/>
                </a:solidFill>
              </a:rPr>
              <a:t>ρ</a:t>
            </a:r>
            <a:r>
              <a:rPr lang="el-GR" b="1" baseline="-25000">
                <a:solidFill>
                  <a:srgbClr val="FF0000"/>
                </a:solidFill>
              </a:rPr>
              <a:t>α</a:t>
            </a:r>
            <a:r>
              <a:rPr lang="en-US" b="1" smtClean="0">
                <a:solidFill>
                  <a:srgbClr val="FF0000"/>
                </a:solidFill>
              </a:rPr>
              <a:t> </a:t>
            </a:r>
            <a:r>
              <a:rPr lang="en-US"/>
              <a:t>(</a:t>
            </a:r>
            <a:r>
              <a:rPr lang="en-US" smtClean="0">
                <a:solidFill>
                  <a:srgbClr val="3333FF"/>
                </a:solidFill>
              </a:rPr>
              <a:t>similarity coefficient</a:t>
            </a:r>
            <a:r>
              <a:rPr lang="en-US" smtClean="0"/>
              <a:t>)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360567" y="4487157"/>
            <a:ext cx="345306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 </a:t>
            </a:r>
          </a:p>
          <a:p>
            <a:pPr algn="ctr"/>
            <a:r>
              <a:rPr lang="fr-FR" sz="2000" b="1">
                <a:solidFill>
                  <a:srgbClr val="7030A0"/>
                </a:solidFill>
              </a:rPr>
              <a:t>Herman Chernoff </a:t>
            </a:r>
          </a:p>
          <a:p>
            <a:pPr algn="ctr"/>
            <a:r>
              <a:rPr lang="fr-FR" sz="2000" b="1"/>
              <a:t>(1923-)</a:t>
            </a:r>
          </a:p>
        </p:txBody>
      </p:sp>
      <p:pic>
        <p:nvPicPr>
          <p:cNvPr id="1026" name="Picture 2" descr="Herman Chernoff (1923 - ) - Biography - MacTutor History of Mathemat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194" y="2354552"/>
            <a:ext cx="1692444" cy="22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312" y="3029107"/>
            <a:ext cx="6882062" cy="8669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287" y="4081059"/>
            <a:ext cx="3155897" cy="668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885" y="4067031"/>
            <a:ext cx="5828410" cy="8402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92705" y="2844081"/>
            <a:ext cx="6989669" cy="10519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60156" y="5472042"/>
            <a:ext cx="1254510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Synonyms: Chernoff divergence, Chernoff information number, Chernoff </a:t>
            </a:r>
            <a:r>
              <a:rPr lang="en-US" sz="2800" smtClean="0"/>
              <a:t>index...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/>
              <a:t>Found </a:t>
            </a:r>
            <a:r>
              <a:rPr lang="en-US" sz="2800"/>
              <a:t>later many applications in </a:t>
            </a:r>
            <a:r>
              <a:rPr lang="en-US" sz="2800">
                <a:solidFill>
                  <a:schemeClr val="accent6"/>
                </a:solidFill>
              </a:rPr>
              <a:t>information fusion</a:t>
            </a:r>
            <a:r>
              <a:rPr lang="en-US" sz="2800"/>
              <a:t>, </a:t>
            </a:r>
            <a:r>
              <a:rPr lang="en-US" sz="2800">
                <a:solidFill>
                  <a:schemeClr val="accent6"/>
                </a:solidFill>
              </a:rPr>
              <a:t>radar target detection</a:t>
            </a:r>
            <a:r>
              <a:rPr lang="en-US" sz="2800"/>
              <a:t>, </a:t>
            </a:r>
            <a:endParaRPr lang="en-US" sz="2800" smtClean="0"/>
          </a:p>
          <a:p>
            <a:r>
              <a:rPr lang="en-US" sz="2800" smtClean="0">
                <a:solidFill>
                  <a:schemeClr val="accent6"/>
                </a:solidFill>
              </a:rPr>
              <a:t>generative </a:t>
            </a:r>
            <a:r>
              <a:rPr lang="en-US" sz="2800">
                <a:solidFill>
                  <a:schemeClr val="accent6"/>
                </a:solidFill>
              </a:rPr>
              <a:t>adversarial </a:t>
            </a:r>
            <a:r>
              <a:rPr lang="en-US" sz="2800" smtClean="0">
                <a:solidFill>
                  <a:schemeClr val="accent6"/>
                </a:solidFill>
              </a:rPr>
              <a:t>networks (GANs)</a:t>
            </a:r>
            <a:r>
              <a:rPr lang="en-US" sz="2800" smtClean="0"/>
              <a:t>, </a:t>
            </a:r>
            <a:r>
              <a:rPr lang="en-US" sz="2800"/>
              <a:t>etc.   due to its </a:t>
            </a:r>
            <a:r>
              <a:rPr lang="en-US" sz="2800" b="1" u="sng">
                <a:solidFill>
                  <a:srgbClr val="3333FF"/>
                </a:solidFill>
              </a:rPr>
              <a:t>empirical robustness</a:t>
            </a:r>
            <a:endParaRPr lang="fr-FR" sz="2800" b="1" u="sng">
              <a:solidFill>
                <a:srgbClr val="3333FF"/>
              </a:solidFill>
            </a:endParaRPr>
          </a:p>
          <a:p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7545578" y="4656791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(via Hölder </a:t>
            </a:r>
            <a:r>
              <a:rPr lang="en-US" smtClean="0"/>
              <a:t>inequality)</a:t>
            </a:r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67124" y="2818914"/>
            <a:ext cx="150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Definition: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283101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6411" y="365125"/>
            <a:ext cx="11863135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Dual parameterizations of LREFs and 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>
                <a:solidFill>
                  <a:schemeClr val="accent1"/>
                </a:solidFill>
              </a:rPr>
              <a:t> </a:t>
            </a:r>
            <a:r>
              <a:rPr lang="en-US" b="1" smtClean="0">
                <a:solidFill>
                  <a:schemeClr val="accent1"/>
                </a:solidFill>
              </a:rPr>
              <a:t>   optimality condition for finding Chernoff exponent  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83" y="2092030"/>
            <a:ext cx="2022927" cy="5375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53" y="2690739"/>
            <a:ext cx="6638000" cy="13396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8575" y="5699488"/>
            <a:ext cx="4954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Primal optimality condition</a:t>
            </a:r>
            <a:endParaRPr lang="fr-FR" sz="3200"/>
          </a:p>
        </p:txBody>
      </p:sp>
      <p:sp>
        <p:nvSpPr>
          <p:cNvPr id="8" name="Down Arrow 7"/>
          <p:cNvSpPr/>
          <p:nvPr/>
        </p:nvSpPr>
        <p:spPr>
          <a:xfrm>
            <a:off x="6462724" y="2547048"/>
            <a:ext cx="443403" cy="5204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77438"/>
            <a:ext cx="12019547" cy="10361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31610" y="5760636"/>
            <a:ext cx="4523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Dual optimality condition</a:t>
            </a:r>
            <a:endParaRPr lang="fr-FR" sz="3200"/>
          </a:p>
        </p:txBody>
      </p:sp>
      <p:sp>
        <p:nvSpPr>
          <p:cNvPr id="12" name="Rectangle 11"/>
          <p:cNvSpPr/>
          <p:nvPr/>
        </p:nvSpPr>
        <p:spPr>
          <a:xfrm>
            <a:off x="47240" y="4234497"/>
            <a:ext cx="11972306" cy="13220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Left-Right Arrow 1"/>
          <p:cNvSpPr/>
          <p:nvPr/>
        </p:nvSpPr>
        <p:spPr>
          <a:xfrm>
            <a:off x="6248058" y="5864149"/>
            <a:ext cx="868886" cy="3777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27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52" y="107241"/>
            <a:ext cx="11855115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Special case of LREF: p,q are densities of a same EF!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56" y="1461922"/>
            <a:ext cx="9572837" cy="1267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2729248"/>
            <a:ext cx="10848975" cy="1552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81" y="4485425"/>
            <a:ext cx="4123736" cy="8475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631" y="4630871"/>
            <a:ext cx="4541169" cy="708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1117" y="5612378"/>
            <a:ext cx="7188458" cy="86384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748630" y="2380200"/>
            <a:ext cx="3685507" cy="371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842251" y="4368205"/>
            <a:ext cx="1247107" cy="185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457199" y="5536544"/>
            <a:ext cx="7240254" cy="1044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1761575" y="1064582"/>
            <a:ext cx="866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EF includes Gaussians, Beta, Dirichlet, Wishart, etc.</a:t>
            </a:r>
            <a:endParaRPr lang="fr-FR" sz="3200"/>
          </a:p>
        </p:txBody>
      </p:sp>
      <p:sp>
        <p:nvSpPr>
          <p:cNvPr id="11" name="Right Arrow 10"/>
          <p:cNvSpPr/>
          <p:nvPr/>
        </p:nvSpPr>
        <p:spPr>
          <a:xfrm>
            <a:off x="248652" y="4630871"/>
            <a:ext cx="422860" cy="800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266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60" y="3297799"/>
            <a:ext cx="5852792" cy="40414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3" y="20888"/>
            <a:ext cx="12025737" cy="3523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336" y="3297799"/>
            <a:ext cx="6747123" cy="6368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9448" y="927149"/>
            <a:ext cx="8744119" cy="7635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260558" y="2683042"/>
            <a:ext cx="5666574" cy="6246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5150026" y="6234893"/>
            <a:ext cx="7059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Bregman manifold (= global Hessian manifold)</a:t>
            </a:r>
            <a:endParaRPr lang="fr-FR" sz="2800" b="1"/>
          </a:p>
        </p:txBody>
      </p:sp>
    </p:spTree>
    <p:extLst>
      <p:ext uri="{BB962C8B-B14F-4D97-AF65-F5344CB8AC3E}">
        <p14:creationId xmlns:p14="http://schemas.microsoft.com/office/powerpoint/2010/main" val="314516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16" y="112462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Chernoff point (in </a:t>
            </a:r>
            <a:r>
              <a:rPr lang="en-US" b="1" smtClean="0">
                <a:solidFill>
                  <a:srgbClr val="00B0F0"/>
                </a:solidFill>
              </a:rPr>
              <a:t>blue</a:t>
            </a:r>
            <a:r>
              <a:rPr lang="en-US" b="1" smtClean="0">
                <a:solidFill>
                  <a:schemeClr val="accent1"/>
                </a:solidFill>
              </a:rPr>
              <a:t>) for extended KLD case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ChernoffPoint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1316" y="1438025"/>
            <a:ext cx="500221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737" y="1141141"/>
            <a:ext cx="3110875" cy="27694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32070" y="3613694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input distributions</a:t>
            </a:r>
          </a:p>
          <a:p>
            <a:r>
              <a:rPr lang="en-US" sz="3200" smtClean="0">
                <a:solidFill>
                  <a:srgbClr val="0070C0"/>
                </a:solidFill>
              </a:rPr>
              <a:t>Chernoff point</a:t>
            </a:r>
          </a:p>
          <a:p>
            <a:r>
              <a:rPr lang="en-US" sz="3200" smtClean="0">
                <a:solidFill>
                  <a:srgbClr val="92D050"/>
                </a:solidFill>
              </a:rPr>
              <a:t>exponential arc (e-flat dim. 1)</a:t>
            </a:r>
          </a:p>
          <a:p>
            <a:r>
              <a:rPr lang="en-US" sz="3200" smtClean="0">
                <a:solidFill>
                  <a:srgbClr val="0F1419"/>
                </a:solidFill>
              </a:rPr>
              <a:t>Voronoi bisector  (m-flat codim. 1)</a:t>
            </a:r>
            <a:endParaRPr lang="fr-FR" sz="3200"/>
          </a:p>
        </p:txBody>
      </p:sp>
    </p:spTree>
    <p:extLst>
      <p:ext uri="{BB962C8B-B14F-4D97-AF65-F5344CB8AC3E}">
        <p14:creationId xmlns:p14="http://schemas.microsoft.com/office/powerpoint/2010/main" val="160164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8" y="92055"/>
            <a:ext cx="12139863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Interpreting the uniqueness of Chernoff exponent from pure information geometry point of view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012905" cy="4351338"/>
          </a:xfrm>
        </p:spPr>
        <p:txBody>
          <a:bodyPr/>
          <a:lstStyle/>
          <a:p>
            <a:r>
              <a:rPr lang="en-US" smtClean="0"/>
              <a:t>Since the Chernoff point is unique, we can also interpret more generally this property in a general dually flat space (not necessarily an EF) as known as a </a:t>
            </a:r>
            <a:r>
              <a:rPr lang="en-US" b="1" smtClean="0">
                <a:solidFill>
                  <a:srgbClr val="FF0000"/>
                </a:solidFill>
              </a:rPr>
              <a:t>Bregman manifold</a:t>
            </a:r>
            <a:endParaRPr lang="fr-FR" b="1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8" y="3247337"/>
            <a:ext cx="11853676" cy="25216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54441" y="5903893"/>
            <a:ext cx="123243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>
                <a:solidFill>
                  <a:schemeClr val="accent6"/>
                </a:solidFill>
              </a:rPr>
              <a:t>"On geodesic triangles with right angles in a dually flat space." </a:t>
            </a:r>
            <a:endParaRPr lang="fr-FR" sz="2800" b="1" smtClean="0">
              <a:solidFill>
                <a:schemeClr val="accent6"/>
              </a:solidFill>
            </a:endParaRPr>
          </a:p>
          <a:p>
            <a:r>
              <a:rPr lang="fr-FR" sz="2800" b="1" smtClean="0">
                <a:solidFill>
                  <a:schemeClr val="accent6"/>
                </a:solidFill>
              </a:rPr>
              <a:t>Progress </a:t>
            </a:r>
            <a:r>
              <a:rPr lang="fr-FR" sz="2800" b="1">
                <a:solidFill>
                  <a:schemeClr val="accent6"/>
                </a:solidFill>
              </a:rPr>
              <a:t>in Information Geometry. Springer, </a:t>
            </a:r>
            <a:r>
              <a:rPr lang="fr-FR" sz="2800" b="1" smtClean="0">
                <a:solidFill>
                  <a:schemeClr val="accent6"/>
                </a:solidFill>
              </a:rPr>
              <a:t>2021</a:t>
            </a:r>
            <a:r>
              <a:rPr lang="fr-FR" sz="2800" b="1">
                <a:solidFill>
                  <a:schemeClr val="accent6"/>
                </a:solidFill>
              </a:rPr>
              <a:t>. 153-190.</a:t>
            </a:r>
          </a:p>
        </p:txBody>
      </p:sp>
    </p:spTree>
    <p:extLst>
      <p:ext uri="{BB962C8B-B14F-4D97-AF65-F5344CB8AC3E}">
        <p14:creationId xmlns:p14="http://schemas.microsoft.com/office/powerpoint/2010/main" val="194171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716" y="-176297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Special exponential family case: Uniparameter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549" y="4082475"/>
            <a:ext cx="3119633" cy="1128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549" y="5323262"/>
            <a:ext cx="5538788" cy="15198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631"/>
            <a:ext cx="12025737" cy="352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336" y="3297799"/>
            <a:ext cx="6747123" cy="636870"/>
          </a:xfrm>
          <a:prstGeom prst="rect">
            <a:avLst/>
          </a:prstGeom>
        </p:spPr>
      </p:pic>
      <p:sp>
        <p:nvSpPr>
          <p:cNvPr id="10" name="Curved Right Arrow 9"/>
          <p:cNvSpPr/>
          <p:nvPr/>
        </p:nvSpPr>
        <p:spPr>
          <a:xfrm>
            <a:off x="1928011" y="2880497"/>
            <a:ext cx="1202235" cy="353233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10800000">
            <a:off x="581698" y="2916934"/>
            <a:ext cx="677108" cy="36036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Unidimensional case</a:t>
            </a:r>
            <a:endParaRPr lang="fr-FR" sz="3200" b="1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91549" y="5210853"/>
            <a:ext cx="5833415" cy="16101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xplosion 2 3"/>
          <p:cNvSpPr/>
          <p:nvPr/>
        </p:nvSpPr>
        <p:spPr>
          <a:xfrm>
            <a:off x="9575895" y="4646664"/>
            <a:ext cx="2581812" cy="1916897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tx1"/>
                </a:solidFill>
              </a:rPr>
              <a:t>Closed-form</a:t>
            </a:r>
            <a:endParaRPr lang="fr-FR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1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05" y="-92076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Recap: Closing the loop!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811" y="1218269"/>
            <a:ext cx="11855116" cy="1617997"/>
          </a:xfrm>
        </p:spPr>
        <p:txBody>
          <a:bodyPr>
            <a:normAutofit/>
          </a:bodyPr>
          <a:lstStyle/>
          <a:p>
            <a:r>
              <a:rPr lang="en-US" sz="2400" smtClean="0"/>
              <a:t>Started from two densities p,q of L</a:t>
            </a:r>
            <a:r>
              <a:rPr lang="en-US" sz="2400" baseline="-25000" smtClean="0"/>
              <a:t>1</a:t>
            </a:r>
            <a:r>
              <a:rPr lang="en-US" sz="2400" smtClean="0"/>
              <a:t>(</a:t>
            </a:r>
            <a:r>
              <a:rPr lang="el-GR" sz="2400"/>
              <a:t>μ</a:t>
            </a:r>
            <a:r>
              <a:rPr lang="en-US" sz="2400" smtClean="0"/>
              <a:t>), built LREF and got 1D optimal condition</a:t>
            </a:r>
          </a:p>
          <a:p>
            <a:r>
              <a:rPr lang="en-US" sz="2400" smtClean="0"/>
              <a:t>Applied to case where p,q are densities of the same exponential family</a:t>
            </a:r>
          </a:p>
          <a:p>
            <a:r>
              <a:rPr lang="en-US" sz="2400" smtClean="0"/>
              <a:t>In particular get closed-form for univariate 1D EFs = LREFs</a:t>
            </a:r>
            <a:endParaRPr lang="fr-FR" sz="2400"/>
          </a:p>
        </p:txBody>
      </p:sp>
      <p:sp>
        <p:nvSpPr>
          <p:cNvPr id="4" name="TextBox 3"/>
          <p:cNvSpPr txBox="1"/>
          <p:nvPr/>
        </p:nvSpPr>
        <p:spPr>
          <a:xfrm>
            <a:off x="5578642" y="563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1287380" y="2781226"/>
            <a:ext cx="2339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chemeClr val="accent2"/>
                </a:solidFill>
              </a:rPr>
              <a:t>1D LREF   p,q</a:t>
            </a:r>
            <a:endParaRPr lang="fr-FR" sz="3200" b="1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95471" y="4483110"/>
            <a:ext cx="4052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chemeClr val="accent2"/>
                </a:solidFill>
              </a:rPr>
              <a:t>p,q in (multivariate) EF</a:t>
            </a:r>
            <a:endParaRPr lang="fr-FR" sz="3200" b="1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969" y="2634540"/>
            <a:ext cx="5638800" cy="99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67" y="3492510"/>
            <a:ext cx="9963150" cy="8953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26482" y="5739187"/>
            <a:ext cx="4647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chemeClr val="accent2"/>
                </a:solidFill>
              </a:rPr>
              <a:t>closed form for unidim. EF</a:t>
            </a:r>
            <a:endParaRPr lang="fr-FR" sz="3200" b="1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479" y="5033667"/>
            <a:ext cx="4886325" cy="476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297" y="5508581"/>
            <a:ext cx="3590925" cy="9906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5758396" y="5489923"/>
            <a:ext cx="4977" cy="45878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748689" y="4053706"/>
            <a:ext cx="4977" cy="45878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58396" y="6233151"/>
            <a:ext cx="0" cy="2660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33137" y="6484842"/>
            <a:ext cx="5315552" cy="14339"/>
          </a:xfrm>
          <a:prstGeom prst="line">
            <a:avLst/>
          </a:prstGeom>
          <a:ln w="571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33137" y="3073613"/>
            <a:ext cx="0" cy="3443312"/>
          </a:xfrm>
          <a:prstGeom prst="line">
            <a:avLst/>
          </a:prstGeom>
          <a:ln w="571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5" idx="1"/>
          </p:cNvCxnSpPr>
          <p:nvPr/>
        </p:nvCxnSpPr>
        <p:spPr>
          <a:xfrm flipV="1">
            <a:off x="409074" y="3073614"/>
            <a:ext cx="878306" cy="3430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/>
          <p:cNvSpPr/>
          <p:nvPr/>
        </p:nvSpPr>
        <p:spPr>
          <a:xfrm rot="18025018">
            <a:off x="1814764" y="3801534"/>
            <a:ext cx="601578" cy="194183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urved Right Arrow 8"/>
          <p:cNvSpPr/>
          <p:nvPr/>
        </p:nvSpPr>
        <p:spPr>
          <a:xfrm>
            <a:off x="116305" y="1233487"/>
            <a:ext cx="573506" cy="129314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Curved Up Arrow 13"/>
          <p:cNvSpPr/>
          <p:nvPr/>
        </p:nvSpPr>
        <p:spPr>
          <a:xfrm rot="16200000">
            <a:off x="10674712" y="1608556"/>
            <a:ext cx="1377383" cy="67458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15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32" y="155796"/>
            <a:ext cx="11875168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Bhattacharyya distances  between Gaussian densities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522" y="1481359"/>
            <a:ext cx="7806489" cy="1190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0" y="3518316"/>
            <a:ext cx="11992480" cy="2998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4484" y="1821880"/>
            <a:ext cx="1547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Density:</a:t>
            </a:r>
            <a:endParaRPr lang="fr-FR" sz="3200"/>
          </a:p>
        </p:txBody>
      </p:sp>
      <p:sp>
        <p:nvSpPr>
          <p:cNvPr id="7" name="TextBox 6"/>
          <p:cNvSpPr txBox="1"/>
          <p:nvPr/>
        </p:nvSpPr>
        <p:spPr>
          <a:xfrm>
            <a:off x="404484" y="2976415"/>
            <a:ext cx="8822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Bhattacharyya distance (non-metric) in closed form:</a:t>
            </a:r>
            <a:endParaRPr lang="fr-FR" sz="3200"/>
          </a:p>
        </p:txBody>
      </p:sp>
      <p:sp>
        <p:nvSpPr>
          <p:cNvPr id="8" name="TextBox 7"/>
          <p:cNvSpPr txBox="1"/>
          <p:nvPr/>
        </p:nvSpPr>
        <p:spPr>
          <a:xfrm>
            <a:off x="8848067" y="5369013"/>
            <a:ext cx="2751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chemeClr val="accent6"/>
                </a:solidFill>
              </a:rPr>
              <a:t>Harmonic weighted </a:t>
            </a:r>
          </a:p>
          <a:p>
            <a:pPr algn="ctr"/>
            <a:r>
              <a:rPr lang="en-US" sz="2400" b="1" smtClean="0">
                <a:solidFill>
                  <a:schemeClr val="accent6"/>
                </a:solidFill>
              </a:rPr>
              <a:t>SPD matrix mean</a:t>
            </a:r>
            <a:endParaRPr lang="fr-FR" sz="2400" b="1">
              <a:solidFill>
                <a:schemeClr val="accent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6832" y="3561190"/>
            <a:ext cx="11546305" cy="11116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67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705" y="-104107"/>
            <a:ext cx="113538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Invariance under the action of the affine group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30" y="2215339"/>
            <a:ext cx="11445291" cy="11876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8" y="3402948"/>
            <a:ext cx="10793270" cy="1327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14" y="5076356"/>
            <a:ext cx="7020865" cy="8499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198" y="5076356"/>
            <a:ext cx="2468364" cy="710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0198" y="5917885"/>
            <a:ext cx="2223856" cy="686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987" y="1447316"/>
            <a:ext cx="5594735" cy="73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6574" y="1182831"/>
            <a:ext cx="2831988" cy="12018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9705" y="881635"/>
            <a:ext cx="3493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Affine group action:</a:t>
            </a:r>
            <a:endParaRPr lang="fr-FR" sz="3200"/>
          </a:p>
        </p:txBody>
      </p:sp>
      <p:sp>
        <p:nvSpPr>
          <p:cNvPr id="13" name="TextBox 12"/>
          <p:cNvSpPr txBox="1"/>
          <p:nvPr/>
        </p:nvSpPr>
        <p:spPr>
          <a:xfrm>
            <a:off x="5476912" y="853418"/>
            <a:ext cx="6501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Matrix group element representation:</a:t>
            </a:r>
            <a:endParaRPr lang="fr-FR" sz="320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918898" y="3346595"/>
            <a:ext cx="4977" cy="45878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925314" y="4556328"/>
            <a:ext cx="4977" cy="45878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44917" y="5076356"/>
            <a:ext cx="7110915" cy="710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633114" y="5907217"/>
            <a:ext cx="8073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Wlog., we can assume this is the </a:t>
            </a:r>
            <a:r>
              <a:rPr lang="en-US" sz="3200" b="1" smtClean="0">
                <a:solidFill>
                  <a:srgbClr val="FF0000"/>
                </a:solidFill>
              </a:rPr>
              <a:t>canonical case</a:t>
            </a:r>
            <a:endParaRPr lang="fr-FR" sz="3200" b="1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42176" y="5139086"/>
            <a:ext cx="1238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where</a:t>
            </a:r>
            <a:endParaRPr lang="fr-FR" sz="3200"/>
          </a:p>
        </p:txBody>
      </p:sp>
    </p:spTree>
    <p:extLst>
      <p:ext uri="{BB962C8B-B14F-4D97-AF65-F5344CB8AC3E}">
        <p14:creationId xmlns:p14="http://schemas.microsoft.com/office/powerpoint/2010/main" val="42337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05" y="365125"/>
            <a:ext cx="11827042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Exact closed form for Chernoff information  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 smtClean="0">
                <a:solidFill>
                  <a:schemeClr val="accent1"/>
                </a:solidFill>
              </a:rPr>
              <a:t>       between same-covariance matrix Gaussians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Trivial case,  </a:t>
            </a:r>
            <a:r>
              <a:rPr lang="el-GR" smtClean="0"/>
              <a:t>α</a:t>
            </a:r>
            <a:r>
              <a:rPr lang="en-US" smtClean="0"/>
              <a:t>*=1/2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212" y="2928937"/>
            <a:ext cx="4981575" cy="1000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212" y="4001294"/>
            <a:ext cx="4619625" cy="828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287" y="5217716"/>
            <a:ext cx="5715000" cy="571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2505" y="5075423"/>
            <a:ext cx="54853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squared Mahalanobis distance:</a:t>
            </a:r>
          </a:p>
          <a:p>
            <a:r>
              <a:rPr lang="en-US" sz="3200" b="1" smtClean="0">
                <a:solidFill>
                  <a:srgbClr val="FF0000"/>
                </a:solidFill>
              </a:rPr>
              <a:t>(= Malahanobis divergence)</a:t>
            </a:r>
            <a:endParaRPr lang="fr-FR" sz="3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3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68" y="133974"/>
            <a:ext cx="12079706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Chernoff information = 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>
                <a:solidFill>
                  <a:schemeClr val="accent1"/>
                </a:solidFill>
              </a:rPr>
              <a:t>	</a:t>
            </a:r>
            <a:r>
              <a:rPr lang="en-US" b="1" smtClean="0">
                <a:solidFill>
                  <a:schemeClr val="accent1"/>
                </a:solidFill>
              </a:rPr>
              <a:t>	</a:t>
            </a:r>
            <a:r>
              <a:rPr lang="en-US" b="1" u="sng" smtClean="0">
                <a:solidFill>
                  <a:schemeClr val="accent1"/>
                </a:solidFill>
              </a:rPr>
              <a:t>Maximally skewed Bhattacharyya distance</a:t>
            </a:r>
            <a:endParaRPr lang="fr-FR" b="1" u="sng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811" y="1849688"/>
            <a:ext cx="11133220" cy="4351338"/>
          </a:xfrm>
        </p:spPr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skewed Bhattacharyya </a:t>
            </a:r>
            <a:r>
              <a:rPr lang="en-US" b="1" smtClean="0">
                <a:solidFill>
                  <a:srgbClr val="FF0000"/>
                </a:solidFill>
              </a:rPr>
              <a:t>distance</a:t>
            </a:r>
            <a:r>
              <a:rPr lang="en-US" smtClean="0"/>
              <a:t> (a Ali-Silvey </a:t>
            </a:r>
            <a:r>
              <a:rPr lang="en-US" b="1" smtClean="0">
                <a:solidFill>
                  <a:srgbClr val="0070C0"/>
                </a:solidFill>
              </a:rPr>
              <a:t>f-divergence</a:t>
            </a:r>
            <a:r>
              <a:rPr lang="en-US" smtClean="0"/>
              <a:t>):</a:t>
            </a:r>
          </a:p>
          <a:p>
            <a:endParaRPr lang="en-US"/>
          </a:p>
          <a:p>
            <a:pPr marL="0" indent="0">
              <a:buNone/>
            </a:pPr>
            <a:endParaRPr lang="en-US" smtClean="0"/>
          </a:p>
          <a:p>
            <a:r>
              <a:rPr lang="en-US" b="1" smtClean="0">
                <a:solidFill>
                  <a:srgbClr val="FF0000"/>
                </a:solidFill>
              </a:rPr>
              <a:t>Chernoff information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 smtClean="0"/>
              <a:t>    </a:t>
            </a:r>
            <a:endParaRPr lang="en-US"/>
          </a:p>
          <a:p>
            <a:r>
              <a:rPr lang="en-US" b="1" smtClean="0"/>
              <a:t>scaled </a:t>
            </a:r>
            <a:r>
              <a:rPr lang="en-US" b="1"/>
              <a:t>skewed Bhattacharyya distance = </a:t>
            </a:r>
            <a:r>
              <a:rPr lang="en-US" b="1">
                <a:solidFill>
                  <a:srgbClr val="FF0000"/>
                </a:solidFill>
              </a:rPr>
              <a:t>Rényi </a:t>
            </a:r>
            <a:r>
              <a:rPr lang="en-US" b="1" smtClean="0">
                <a:solidFill>
                  <a:srgbClr val="FF0000"/>
                </a:solidFill>
              </a:rPr>
              <a:t>divergence </a:t>
            </a:r>
            <a:r>
              <a:rPr lang="en-US" smtClean="0"/>
              <a:t>(extends KLD)</a:t>
            </a:r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Optimal values of </a:t>
            </a:r>
            <a:r>
              <a:rPr lang="el-GR" smtClean="0"/>
              <a:t>α</a:t>
            </a:r>
            <a:r>
              <a:rPr lang="en-US" smtClean="0"/>
              <a:t> is called ``</a:t>
            </a:r>
            <a:r>
              <a:rPr lang="en-US" b="1" smtClean="0">
                <a:solidFill>
                  <a:srgbClr val="FF0000"/>
                </a:solidFill>
              </a:rPr>
              <a:t>Chernoff (error) exponent</a:t>
            </a:r>
            <a:r>
              <a:rPr lang="en-US" smtClean="0"/>
              <a:t>'' (due to its seminal  use in statistical hypothesis testing)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59" y="2345038"/>
            <a:ext cx="7398835" cy="767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721" y="3275660"/>
            <a:ext cx="4529805" cy="808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11" y="4995403"/>
            <a:ext cx="7489834" cy="776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6160" y="5141369"/>
            <a:ext cx="1962650" cy="4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6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New result: Exact closed-form for Chernoff between univariate Gaussian distributions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Optimality condition amounts to solve a quadratic equation for</a:t>
            </a:r>
            <a:r>
              <a:rPr lang="en-US" b="1" smtClean="0"/>
              <a:t> </a:t>
            </a:r>
            <a:r>
              <a:rPr lang="el-GR" smtClean="0"/>
              <a:t>α</a:t>
            </a:r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Use symbolic computing to get very long closed-form formula by solving a quadratic equation</a:t>
            </a:r>
          </a:p>
          <a:p>
            <a:pPr marL="0" indent="0">
              <a:buNone/>
            </a:pP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890" y="2203942"/>
            <a:ext cx="4728010" cy="607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54" y="3137673"/>
            <a:ext cx="11131091" cy="14048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454" y="3291057"/>
            <a:ext cx="11131091" cy="12515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Down Arrow 6"/>
          <p:cNvSpPr/>
          <p:nvPr/>
        </p:nvSpPr>
        <p:spPr>
          <a:xfrm>
            <a:off x="2767263" y="2766261"/>
            <a:ext cx="1949116" cy="4238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233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1" y="1746130"/>
            <a:ext cx="11990078" cy="49163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35" y="0"/>
            <a:ext cx="8500311" cy="1746130"/>
          </a:xfrm>
          <a:prstGeom prst="rect">
            <a:avLst/>
          </a:prstGeom>
        </p:spPr>
      </p:pic>
      <p:sp>
        <p:nvSpPr>
          <p:cNvPr id="3" name="Explosion 2 2"/>
          <p:cNvSpPr/>
          <p:nvPr/>
        </p:nvSpPr>
        <p:spPr>
          <a:xfrm>
            <a:off x="7555832" y="1690689"/>
            <a:ext cx="3797968" cy="1678154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tx1"/>
                </a:solidFill>
              </a:rPr>
              <a:t>Symbolic</a:t>
            </a:r>
          </a:p>
          <a:p>
            <a:pPr algn="ctr"/>
            <a:r>
              <a:rPr lang="en-US" sz="2400" b="1" smtClean="0">
                <a:solidFill>
                  <a:schemeClr val="tx1"/>
                </a:solidFill>
              </a:rPr>
              <a:t>computing</a:t>
            </a:r>
            <a:endParaRPr lang="fr-FR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5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273" y="-294065"/>
            <a:ext cx="12733421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General multivariate Gaussian case: Approximation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868" y="1729998"/>
            <a:ext cx="2428875" cy="447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942"/>
            <a:ext cx="8676396" cy="5656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154" y="1701221"/>
            <a:ext cx="6238875" cy="590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154" y="3765883"/>
            <a:ext cx="6329383" cy="30328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32246" y="1224798"/>
            <a:ext cx="724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Kullback-Leibler divergence (= rev. Bregman div):</a:t>
            </a:r>
            <a:endParaRPr lang="fr-FR" sz="2800"/>
          </a:p>
        </p:txBody>
      </p:sp>
      <p:sp>
        <p:nvSpPr>
          <p:cNvPr id="10" name="Explosion 2 9"/>
          <p:cNvSpPr/>
          <p:nvPr/>
        </p:nvSpPr>
        <p:spPr>
          <a:xfrm>
            <a:off x="6304547" y="2442411"/>
            <a:ext cx="4663363" cy="1484854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tx1"/>
                </a:solidFill>
              </a:rPr>
              <a:t>Efficient</a:t>
            </a:r>
          </a:p>
          <a:p>
            <a:pPr algn="ctr"/>
            <a:r>
              <a:rPr lang="en-US" sz="2400" b="1" smtClean="0">
                <a:solidFill>
                  <a:schemeClr val="tx1"/>
                </a:solidFill>
              </a:rPr>
              <a:t>algorithm</a:t>
            </a:r>
            <a:endParaRPr lang="fr-FR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16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818" y="0"/>
            <a:ext cx="1163955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New result: </a:t>
            </a:r>
            <a:r>
              <a:rPr lang="en-US" sz="4000" b="1" smtClean="0">
                <a:solidFill>
                  <a:schemeClr val="accent1"/>
                </a:solidFill>
              </a:rPr>
              <a:t>centered scaled multivariate Gaussian case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818" y="1212014"/>
            <a:ext cx="11750932" cy="4351338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Optimality condition</a:t>
            </a:r>
            <a:r>
              <a:rPr lang="en-US" smtClean="0"/>
              <a:t> for centered multivariate Gaussian distributions:</a:t>
            </a:r>
          </a:p>
          <a:p>
            <a:endParaRPr lang="en-US"/>
          </a:p>
          <a:p>
            <a:endParaRPr lang="en-US" smtClean="0"/>
          </a:p>
          <a:p>
            <a:endParaRPr lang="en-US" b="1" smtClean="0"/>
          </a:p>
          <a:p>
            <a:r>
              <a:rPr lang="en-US" b="1" smtClean="0"/>
              <a:t>Special case</a:t>
            </a:r>
            <a:r>
              <a:rPr lang="en-US" smtClean="0"/>
              <a:t> of centered </a:t>
            </a:r>
            <a:r>
              <a:rPr lang="en-US" b="1" u="sng" smtClean="0">
                <a:solidFill>
                  <a:srgbClr val="FF0000"/>
                </a:solidFill>
              </a:rPr>
              <a:t>scaled covariance matrices</a:t>
            </a:r>
            <a:r>
              <a:rPr lang="en-US" smtClean="0"/>
              <a:t> </a:t>
            </a:r>
            <a:r>
              <a:rPr lang="el-GR" smtClean="0"/>
              <a:t>Σ</a:t>
            </a:r>
            <a:r>
              <a:rPr lang="en-US" baseline="-25000" smtClean="0"/>
              <a:t>1</a:t>
            </a:r>
            <a:r>
              <a:rPr lang="en-US" smtClean="0"/>
              <a:t>=</a:t>
            </a:r>
            <a:r>
              <a:rPr lang="el-GR" smtClean="0"/>
              <a:t>Σ</a:t>
            </a:r>
            <a:r>
              <a:rPr lang="en-US" smtClean="0"/>
              <a:t> and </a:t>
            </a:r>
            <a:r>
              <a:rPr lang="el-GR" smtClean="0"/>
              <a:t>Σ</a:t>
            </a:r>
            <a:r>
              <a:rPr lang="en-US" baseline="-25000" smtClean="0"/>
              <a:t>2</a:t>
            </a:r>
            <a:r>
              <a:rPr lang="en-US" smtClean="0"/>
              <a:t>=s</a:t>
            </a:r>
            <a:r>
              <a:rPr lang="el-GR" smtClean="0"/>
              <a:t>Σ</a:t>
            </a:r>
            <a:r>
              <a:rPr lang="en-US" smtClean="0"/>
              <a:t> in closed-form (s&gt;0):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2" y="1844501"/>
            <a:ext cx="11097126" cy="81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60" y="4092262"/>
            <a:ext cx="11100224" cy="28892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2860" y="1765891"/>
            <a:ext cx="11319890" cy="908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200059" y="5092984"/>
            <a:ext cx="9809837" cy="8980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urved Right Arrow 5"/>
          <p:cNvSpPr/>
          <p:nvPr/>
        </p:nvSpPr>
        <p:spPr>
          <a:xfrm>
            <a:off x="30076" y="2219993"/>
            <a:ext cx="721895" cy="295976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488818" y="6763335"/>
            <a:ext cx="2815389" cy="120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30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77" y="0"/>
            <a:ext cx="11971423" cy="1299411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Robustness of Chernoff information </a:t>
            </a:r>
            <a:r>
              <a:rPr lang="en-US" sz="3600" b="1" smtClean="0">
                <a:solidFill>
                  <a:schemeClr val="accent1"/>
                </a:solidFill>
              </a:rPr>
              <a:t> (informal viewpoint)</a:t>
            </a:r>
            <a:endParaRPr lang="fr-FR" sz="5400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969" y="1115762"/>
            <a:ext cx="10515600" cy="4351338"/>
          </a:xfrm>
        </p:spPr>
        <p:txBody>
          <a:bodyPr/>
          <a:lstStyle/>
          <a:p>
            <a:r>
              <a:rPr lang="en-US" smtClean="0"/>
              <a:t>CI often used in</a:t>
            </a:r>
            <a:r>
              <a:rPr lang="en-US" b="1" smtClean="0">
                <a:solidFill>
                  <a:srgbClr val="FF0000"/>
                </a:solidFill>
              </a:rPr>
              <a:t> information fusion</a:t>
            </a:r>
            <a:r>
              <a:rPr lang="en-US" smtClean="0"/>
              <a:t> community instead of a priori </a:t>
            </a:r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210416" y="5759222"/>
            <a:ext cx="118470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  <a:latin typeface="Arial" panose="020B0604020202020204" pitchFamily="34" charset="0"/>
              </a:rPr>
              <a:t>Julier, Simon J. "An empirical study into the use of Chernoff information for robust, distributed fusion of Gaussian mixture models." </a:t>
            </a:r>
            <a:endParaRPr lang="en-US" sz="2000" b="1" i="1" smtClean="0">
              <a:solidFill>
                <a:schemeClr val="accent6"/>
              </a:solidFill>
              <a:latin typeface="Arial" panose="020B0604020202020204" pitchFamily="34" charset="0"/>
            </a:endParaRPr>
          </a:p>
          <a:p>
            <a:r>
              <a:rPr lang="en-US" sz="2000" b="1" i="1" smtClean="0">
                <a:solidFill>
                  <a:schemeClr val="accent6"/>
                </a:solidFill>
                <a:latin typeface="Arial" panose="020B0604020202020204" pitchFamily="34" charset="0"/>
              </a:rPr>
              <a:t>9th </a:t>
            </a:r>
            <a:r>
              <a:rPr lang="en-US" sz="2000" b="1" i="1">
                <a:solidFill>
                  <a:schemeClr val="accent6"/>
                </a:solidFill>
                <a:latin typeface="Arial" panose="020B0604020202020204" pitchFamily="34" charset="0"/>
              </a:rPr>
              <a:t>International Conference on Information Fusion</a:t>
            </a:r>
            <a:r>
              <a:rPr lang="en-US" sz="2000" b="1">
                <a:solidFill>
                  <a:schemeClr val="accent6"/>
                </a:solidFill>
                <a:latin typeface="Arial" panose="020B0604020202020204" pitchFamily="34" charset="0"/>
              </a:rPr>
              <a:t>. IEEE, 2006.</a:t>
            </a:r>
            <a:endParaRPr lang="fr-FR" sz="2000" b="1">
              <a:solidFill>
                <a:schemeClr val="accent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23" y="1583927"/>
            <a:ext cx="11410950" cy="9239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56" y="2439403"/>
            <a:ext cx="5200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For Chernoff information we have</a:t>
            </a:r>
            <a:endParaRPr lang="fr-FR" sz="2800"/>
          </a:p>
        </p:txBody>
      </p:sp>
      <p:sp>
        <p:nvSpPr>
          <p:cNvPr id="9" name="Right Arrow 8"/>
          <p:cNvSpPr/>
          <p:nvPr/>
        </p:nvSpPr>
        <p:spPr>
          <a:xfrm>
            <a:off x="3026762" y="4871943"/>
            <a:ext cx="1283369" cy="594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4420073" y="4679215"/>
            <a:ext cx="68053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Chernoff information </a:t>
            </a:r>
            <a:r>
              <a:rPr lang="en-US" sz="2800" b="1" smtClean="0">
                <a:solidFill>
                  <a:srgbClr val="FF0000"/>
                </a:solidFill>
              </a:rPr>
              <a:t>more stable and robust</a:t>
            </a:r>
          </a:p>
          <a:p>
            <a:pPr algn="ctr"/>
            <a:r>
              <a:rPr lang="en-US" sz="2800" smtClean="0"/>
              <a:t>than </a:t>
            </a:r>
            <a:r>
              <a:rPr lang="en-US" sz="2800" i="1" smtClean="0"/>
              <a:t>any other Bhattacharyya distances</a:t>
            </a:r>
            <a:endParaRPr lang="fr-FR" sz="2800" i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270" y="2530624"/>
            <a:ext cx="3228975" cy="400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19" y="3900216"/>
            <a:ext cx="10039350" cy="628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27221" y="3029821"/>
            <a:ext cx="2909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Wlog, assume EF +</a:t>
            </a:r>
            <a:endParaRPr lang="fr-FR" sz="28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222" y="3179108"/>
            <a:ext cx="1400175" cy="32385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4621488" y="4440551"/>
            <a:ext cx="6122712" cy="185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0486" y="1018423"/>
            <a:ext cx="1504950" cy="5619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4569" y="5174149"/>
            <a:ext cx="1068808" cy="3991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194" y="3362701"/>
            <a:ext cx="4956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flatter minimum at Chernoff exponent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95332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996" y="64102"/>
            <a:ext cx="5848743" cy="19370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495" y="124493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Conclusion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422" y="2126415"/>
            <a:ext cx="12031578" cy="4351338"/>
          </a:xfrm>
        </p:spPr>
        <p:txBody>
          <a:bodyPr/>
          <a:lstStyle/>
          <a:p>
            <a:r>
              <a:rPr lang="en-US" smtClean="0"/>
              <a:t>We revisited </a:t>
            </a:r>
            <a:r>
              <a:rPr lang="en-US" b="1" smtClean="0">
                <a:solidFill>
                  <a:srgbClr val="FF0000"/>
                </a:solidFill>
              </a:rPr>
              <a:t>Chernoff information</a:t>
            </a:r>
            <a:r>
              <a:rPr lang="en-US" smtClean="0"/>
              <a:t> of two probability distributions under the umbrella of special exponential families</a:t>
            </a:r>
          </a:p>
          <a:p>
            <a:r>
              <a:rPr lang="en-US" smtClean="0"/>
              <a:t>The geometric mixture is a 1D </a:t>
            </a:r>
            <a:r>
              <a:rPr lang="en-US" b="1" smtClean="0">
                <a:solidFill>
                  <a:srgbClr val="FF0000"/>
                </a:solidFill>
              </a:rPr>
              <a:t>log-ratio exponential family</a:t>
            </a:r>
            <a:r>
              <a:rPr lang="en-US" smtClean="0"/>
              <a:t>:</a:t>
            </a:r>
          </a:p>
          <a:p>
            <a:pPr lvl="1"/>
            <a:r>
              <a:rPr lang="en-US" smtClean="0"/>
              <a:t>Chernoff exponent is unique (from the convexity of log-normalizer)</a:t>
            </a:r>
          </a:p>
          <a:p>
            <a:pPr lvl="1"/>
            <a:r>
              <a:rPr lang="en-US" smtClean="0"/>
              <a:t>Geometrically, Chernoff point = intersection of a Voronoi bisector with a geodesic</a:t>
            </a:r>
          </a:p>
          <a:p>
            <a:pPr lvl="1"/>
            <a:r>
              <a:rPr lang="en-US" smtClean="0"/>
              <a:t>Approximate </a:t>
            </a:r>
            <a:r>
              <a:rPr lang="en-US"/>
              <a:t> the Chernoff </a:t>
            </a:r>
            <a:r>
              <a:rPr lang="en-US" smtClean="0"/>
              <a:t>information by </a:t>
            </a:r>
            <a:r>
              <a:rPr lang="en-US" b="1" smtClean="0">
                <a:solidFill>
                  <a:srgbClr val="FF0000"/>
                </a:solidFill>
              </a:rPr>
              <a:t>bisection search on exponential arc</a:t>
            </a:r>
          </a:p>
          <a:p>
            <a:pPr lvl="1"/>
            <a:r>
              <a:rPr lang="en-US" smtClean="0"/>
              <a:t>Express the </a:t>
            </a:r>
            <a:r>
              <a:rPr lang="en-US" b="1" smtClean="0">
                <a:solidFill>
                  <a:srgbClr val="FF0000"/>
                </a:solidFill>
              </a:rPr>
              <a:t>optimality condition</a:t>
            </a:r>
            <a:r>
              <a:rPr lang="en-US" smtClean="0"/>
              <a:t> of Chernoff error exponent in various ways</a:t>
            </a:r>
          </a:p>
          <a:p>
            <a:r>
              <a:rPr lang="en-US" smtClean="0"/>
              <a:t>Consider Chernoff information between Gaussian densities:</a:t>
            </a:r>
          </a:p>
          <a:p>
            <a:pPr lvl="1"/>
            <a:r>
              <a:rPr lang="en-US" smtClean="0"/>
              <a:t>exact closed-form for</a:t>
            </a:r>
            <a:r>
              <a:rPr lang="en-US" b="1" smtClean="0">
                <a:solidFill>
                  <a:srgbClr val="FF0000"/>
                </a:solidFill>
              </a:rPr>
              <a:t> univariate Gaussians</a:t>
            </a:r>
            <a:r>
              <a:rPr lang="en-US" smtClean="0"/>
              <a:t> (solve quadratic eq. using symbolic computing)</a:t>
            </a:r>
          </a:p>
          <a:p>
            <a:pPr lvl="1"/>
            <a:r>
              <a:rPr lang="en-US" smtClean="0"/>
              <a:t>exact closed-form for </a:t>
            </a:r>
            <a:r>
              <a:rPr lang="en-US" b="1" smtClean="0">
                <a:solidFill>
                  <a:srgbClr val="FF0000"/>
                </a:solidFill>
              </a:rPr>
              <a:t>centered scaled covariance matrices</a:t>
            </a:r>
          </a:p>
          <a:p>
            <a:pPr lvl="1"/>
            <a:r>
              <a:rPr lang="en-US" smtClean="0"/>
              <a:t>Practical bisection search on the exponential arc with numerical experiments</a:t>
            </a:r>
          </a:p>
          <a:p>
            <a:pPr marL="457200" lvl="1" indent="0">
              <a:buNone/>
            </a:pPr>
            <a:r>
              <a:rPr lang="en-US" smtClean="0"/>
              <a:t> </a:t>
            </a:r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515" y="124493"/>
            <a:ext cx="3056022" cy="1970393"/>
          </a:xfrm>
          <a:prstGeom prst="rect">
            <a:avLst/>
          </a:prstGeom>
        </p:spPr>
      </p:pic>
      <p:sp>
        <p:nvSpPr>
          <p:cNvPr id="6" name="AutoShape 4" descr="Red new icon - Free red new icons"/>
          <p:cNvSpPr>
            <a:spLocks noChangeAspect="1" noChangeArrowheads="1"/>
          </p:cNvSpPr>
          <p:nvPr/>
        </p:nvSpPr>
        <p:spPr bwMode="auto">
          <a:xfrm>
            <a:off x="48128" y="5811966"/>
            <a:ext cx="612023" cy="61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4" name="Picture 6" descr="https://franknielsen.github.io/n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7" y="5648810"/>
            <a:ext cx="573773" cy="34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4" descr="Red new icon - Free red new icons"/>
          <p:cNvSpPr>
            <a:spLocks noChangeAspect="1" noChangeArrowheads="1"/>
          </p:cNvSpPr>
          <p:nvPr/>
        </p:nvSpPr>
        <p:spPr bwMode="auto">
          <a:xfrm>
            <a:off x="92240" y="6192968"/>
            <a:ext cx="612023" cy="61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Picture 6" descr="https://franknielsen.github.io/n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9" y="6029812"/>
            <a:ext cx="573773" cy="34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4" descr="Red new icon - Free red new icons"/>
          <p:cNvSpPr>
            <a:spLocks noChangeAspect="1" noChangeArrowheads="1"/>
          </p:cNvSpPr>
          <p:nvPr/>
        </p:nvSpPr>
        <p:spPr bwMode="auto">
          <a:xfrm>
            <a:off x="200528" y="5964366"/>
            <a:ext cx="612023" cy="51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2" name="Picture 6" descr="https://franknielsen.github.io/n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8" y="3585445"/>
            <a:ext cx="573773" cy="28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42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779" y="0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Thank you for your attention!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163018" y="5442228"/>
            <a:ext cx="3028982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kumimoji="0" lang="en-US" altLang="fr-FR" sz="2800" b="1" i="0" u="none" strike="noStrike" cap="none" normalizeH="0" baseline="0" smtClean="0">
                <a:ln>
                  <a:noFill/>
                </a:ln>
                <a:solidFill>
                  <a:schemeClr val="accent6"/>
                </a:solidFill>
                <a:effectLst/>
                <a:ea typeface="Lucida Grande"/>
              </a:rPr>
              <a:t>Entropy 2022</a:t>
            </a:r>
            <a:endParaRPr kumimoji="0" lang="fr-FR" altLang="fr-FR" sz="2800" b="1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  <a:ea typeface="Lucida Grande"/>
            </a:endParaRPr>
          </a:p>
          <a:p>
            <a:pPr lvl="0" algn="ctr"/>
            <a:r>
              <a:rPr kumimoji="0" lang="fr-FR" altLang="fr-FR" sz="2800" b="1" i="0" u="none" strike="noStrike" cap="none" normalizeH="0" baseline="0" smtClean="0">
                <a:ln>
                  <a:noFill/>
                </a:ln>
                <a:solidFill>
                  <a:schemeClr val="accent6"/>
                </a:solidFill>
                <a:effectLst/>
                <a:ea typeface="Lucida Grande"/>
              </a:rPr>
              <a:t>[</a:t>
            </a:r>
            <a:r>
              <a:rPr lang="fr-FR" sz="2800" b="1">
                <a:solidFill>
                  <a:schemeClr val="accent6"/>
                </a:solidFill>
              </a:rPr>
              <a:t>2207.03745</a:t>
            </a:r>
            <a:r>
              <a:rPr kumimoji="0" lang="fr-FR" altLang="fr-FR" sz="2800" b="1" i="0" u="none" strike="noStrike" cap="none" normalizeH="0" baseline="0" smtClean="0">
                <a:ln>
                  <a:noFill/>
                </a:ln>
                <a:solidFill>
                  <a:schemeClr val="accent6"/>
                </a:solidFill>
                <a:effectLst/>
                <a:ea typeface="Lucida Grande"/>
              </a:rPr>
              <a:t>]</a:t>
            </a:r>
            <a:endParaRPr kumimoji="0" lang="fr-FR" altLang="fr-FR" sz="2800" b="1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Lucida Grande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Lucida Grande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769" y="1823162"/>
            <a:ext cx="7106377" cy="48803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0796" y="1029354"/>
            <a:ext cx="106575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>
                <a:solidFill>
                  <a:srgbClr val="7030A0"/>
                </a:solidFill>
              </a:rPr>
              <a:t>https://franknielsen.github.io/ChernoffInformation/index.html</a:t>
            </a:r>
          </a:p>
        </p:txBody>
      </p:sp>
      <p:sp>
        <p:nvSpPr>
          <p:cNvPr id="3" name="TextBox 2"/>
          <p:cNvSpPr txBox="1"/>
          <p:nvPr/>
        </p:nvSpPr>
        <p:spPr>
          <a:xfrm rot="10800000">
            <a:off x="447576" y="1952426"/>
            <a:ext cx="1046440" cy="41976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FF0000"/>
                </a:solidFill>
              </a:rPr>
              <a:t>Optimality conditions (OCs)</a:t>
            </a:r>
          </a:p>
          <a:p>
            <a:pPr algn="ctr"/>
            <a:r>
              <a:rPr lang="en-US" sz="2800" b="1" smtClean="0">
                <a:solidFill>
                  <a:srgbClr val="FF0000"/>
                </a:solidFill>
              </a:rPr>
              <a:t>for Chernoff exponenti</a:t>
            </a:r>
            <a:endParaRPr lang="fr-FR" sz="2800" b="1">
              <a:solidFill>
                <a:srgbClr val="FF0000"/>
              </a:solidFill>
            </a:endParaRPr>
          </a:p>
        </p:txBody>
      </p:sp>
      <p:sp>
        <p:nvSpPr>
          <p:cNvPr id="7" name="Explosion 2 6"/>
          <p:cNvSpPr/>
          <p:nvPr/>
        </p:nvSpPr>
        <p:spPr>
          <a:xfrm>
            <a:off x="9163018" y="1823162"/>
            <a:ext cx="2839453" cy="2045368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mtClean="0">
                <a:solidFill>
                  <a:schemeClr val="tx1"/>
                </a:solidFill>
              </a:rPr>
              <a:t>Codes</a:t>
            </a:r>
            <a:endParaRPr lang="fr-FR" sz="3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9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94" y="184651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Some references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94" y="1323976"/>
            <a:ext cx="11662611" cy="5654340"/>
          </a:xfrm>
        </p:spPr>
        <p:txBody>
          <a:bodyPr/>
          <a:lstStyle/>
          <a:p>
            <a:r>
              <a:rPr lang="en-US"/>
              <a:t>Chernoff, Herman. "</a:t>
            </a:r>
            <a:r>
              <a:rPr lang="en-US" b="1" i="1">
                <a:solidFill>
                  <a:srgbClr val="92D050"/>
                </a:solidFill>
              </a:rPr>
              <a:t>A measure of asymptotic efficiency for tests of a hypothesis based on the sum of observations.</a:t>
            </a:r>
            <a:r>
              <a:rPr lang="en-US"/>
              <a:t>" </a:t>
            </a:r>
            <a:r>
              <a:rPr lang="en-US" i="1"/>
              <a:t>The Annals of Mathematical Statistics</a:t>
            </a:r>
            <a:r>
              <a:rPr lang="en-US"/>
              <a:t> (1952): 493-507</a:t>
            </a:r>
            <a:r>
              <a:rPr lang="en-US" smtClean="0"/>
              <a:t>.</a:t>
            </a:r>
          </a:p>
          <a:p>
            <a:r>
              <a:rPr lang="fr-FR"/>
              <a:t>Nielsen, Frank. "</a:t>
            </a:r>
            <a:r>
              <a:rPr lang="fr-FR" b="1" i="1">
                <a:solidFill>
                  <a:srgbClr val="92D050"/>
                </a:solidFill>
              </a:rPr>
              <a:t>Generalized Bhattacharyya and Chernoff upper bounds on Bayes error using quasi-arithmetic means.</a:t>
            </a:r>
            <a:r>
              <a:rPr lang="fr-FR"/>
              <a:t>" </a:t>
            </a:r>
            <a:r>
              <a:rPr lang="fr-FR" i="1"/>
              <a:t>Pattern Recognition Letters</a:t>
            </a:r>
            <a:r>
              <a:rPr lang="fr-FR"/>
              <a:t> 42 (2014): 25-34</a:t>
            </a:r>
            <a:r>
              <a:rPr lang="fr-FR" smtClean="0"/>
              <a:t>.</a:t>
            </a:r>
          </a:p>
          <a:p>
            <a:r>
              <a:rPr lang="en-US"/>
              <a:t>Nielsen, Frank. "</a:t>
            </a:r>
            <a:r>
              <a:rPr lang="en-US" b="1">
                <a:solidFill>
                  <a:srgbClr val="92D050"/>
                </a:solidFill>
              </a:rPr>
              <a:t>An information-geometric characterization of Chernoff information.</a:t>
            </a:r>
            <a:r>
              <a:rPr lang="en-US"/>
              <a:t>" </a:t>
            </a:r>
            <a:r>
              <a:rPr lang="en-US" i="1"/>
              <a:t>IEEE Signal Processing Letters</a:t>
            </a:r>
            <a:r>
              <a:rPr lang="en-US"/>
              <a:t> 20.3 (2013): 269-272</a:t>
            </a:r>
            <a:r>
              <a:rPr lang="en-US" smtClean="0"/>
              <a:t>.</a:t>
            </a:r>
          </a:p>
          <a:p>
            <a:r>
              <a:rPr lang="en-US" smtClean="0"/>
              <a:t>Deformed log-ratio exponential families (deformed LREFs):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 Masrani</a:t>
            </a:r>
            <a:r>
              <a:rPr lang="en-US"/>
              <a:t>, Vaden, et al. </a:t>
            </a:r>
            <a:r>
              <a:rPr lang="en-US" b="1" i="1">
                <a:solidFill>
                  <a:srgbClr val="92D050"/>
                </a:solidFill>
              </a:rPr>
              <a:t>"q-Paths: Generalizing the geometric annealing path using power means.</a:t>
            </a:r>
            <a:r>
              <a:rPr lang="en-US"/>
              <a:t>" </a:t>
            </a:r>
            <a:r>
              <a:rPr lang="en-US" i="1"/>
              <a:t>Uncertainty in Artificial Intelligence</a:t>
            </a:r>
            <a:r>
              <a:rPr lang="en-US"/>
              <a:t>. PMLR, 2021.</a:t>
            </a:r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163018" y="184651"/>
            <a:ext cx="3028982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kumimoji="0" lang="en-US" altLang="fr-FR" sz="2800" b="1" i="0" u="none" strike="noStrike" cap="none" normalizeH="0" baseline="0" smtClean="0">
                <a:ln>
                  <a:noFill/>
                </a:ln>
                <a:solidFill>
                  <a:schemeClr val="accent6"/>
                </a:solidFill>
                <a:effectLst/>
                <a:ea typeface="Lucida Grande"/>
              </a:rPr>
              <a:t>Entropy 2022</a:t>
            </a:r>
            <a:endParaRPr kumimoji="0" lang="fr-FR" altLang="fr-FR" sz="2800" b="1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  <a:ea typeface="Lucida Grande"/>
            </a:endParaRPr>
          </a:p>
          <a:p>
            <a:pPr lvl="0" algn="ctr"/>
            <a:r>
              <a:rPr kumimoji="0" lang="fr-FR" altLang="fr-FR" sz="2800" b="1" i="0" u="none" strike="noStrike" cap="none" normalizeH="0" baseline="0" smtClean="0">
                <a:ln>
                  <a:noFill/>
                </a:ln>
                <a:solidFill>
                  <a:schemeClr val="accent6"/>
                </a:solidFill>
                <a:effectLst/>
                <a:ea typeface="Lucida Grande"/>
              </a:rPr>
              <a:t>[</a:t>
            </a:r>
            <a:r>
              <a:rPr lang="fr-FR" sz="2800" b="1">
                <a:solidFill>
                  <a:schemeClr val="accent6"/>
                </a:solidFill>
              </a:rPr>
              <a:t>2207.03745</a:t>
            </a:r>
            <a:r>
              <a:rPr kumimoji="0" lang="fr-FR" altLang="fr-FR" sz="2800" b="1" i="0" u="none" strike="noStrike" cap="none" normalizeH="0" baseline="0" smtClean="0">
                <a:ln>
                  <a:noFill/>
                </a:ln>
                <a:solidFill>
                  <a:schemeClr val="accent6"/>
                </a:solidFill>
                <a:effectLst/>
                <a:ea typeface="Lucida Grande"/>
              </a:rPr>
              <a:t>]</a:t>
            </a:r>
            <a:endParaRPr kumimoji="0" lang="fr-FR" altLang="fr-FR" sz="2800" b="1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Lucida Grande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Lucida Grande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16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230" y="17262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smtClean="0"/>
              <a:t>gsi2023.org</a:t>
            </a:r>
            <a:endParaRPr lang="fr-FR" sz="6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0" y="1605422"/>
            <a:ext cx="11562348" cy="512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35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62" y="204537"/>
            <a:ext cx="10515600" cy="1325563"/>
          </a:xfrm>
        </p:spPr>
        <p:txBody>
          <a:bodyPr/>
          <a:lstStyle/>
          <a:p>
            <a:r>
              <a:rPr lang="fr-FR"/>
              <a:t>https://franknielsen.github.io/IG/index.html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0" y="1690688"/>
            <a:ext cx="11147580" cy="511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41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47" y="-219611"/>
            <a:ext cx="10515600" cy="1325563"/>
          </a:xfrm>
        </p:spPr>
        <p:txBody>
          <a:bodyPr/>
          <a:lstStyle/>
          <a:p>
            <a:r>
              <a:rPr lang="fr-FR" b="1">
                <a:solidFill>
                  <a:schemeClr val="accent1"/>
                </a:solidFill>
              </a:rPr>
              <a:t>Bhattacharyya </a:t>
            </a:r>
            <a:r>
              <a:rPr lang="fr-FR" b="1" smtClean="0">
                <a:solidFill>
                  <a:schemeClr val="accent1"/>
                </a:solidFill>
              </a:rPr>
              <a:t>distance when </a:t>
            </a:r>
            <a:r>
              <a:rPr lang="el-GR" b="1" smtClean="0">
                <a:solidFill>
                  <a:schemeClr val="accent1"/>
                </a:solidFill>
              </a:rPr>
              <a:t>α</a:t>
            </a:r>
            <a:r>
              <a:rPr lang="en-US" b="1" smtClean="0">
                <a:solidFill>
                  <a:schemeClr val="accent1"/>
                </a:solidFill>
              </a:rPr>
              <a:t>=1/2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369" y="6052552"/>
            <a:ext cx="118511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6"/>
                </a:solidFill>
                <a:latin typeface="Arial" panose="020B0604020202020204" pitchFamily="34" charset="0"/>
              </a:rPr>
              <a:t>Bhattacharyya, Anil. "On a measure of divergence between two statistical populations defined by their probability distributions." </a:t>
            </a:r>
            <a:r>
              <a:rPr lang="en-US" sz="2000" i="1">
                <a:solidFill>
                  <a:schemeClr val="accent6"/>
                </a:solidFill>
                <a:latin typeface="Arial" panose="020B0604020202020204" pitchFamily="34" charset="0"/>
              </a:rPr>
              <a:t>Bull. Calcutta Math. Soc.</a:t>
            </a:r>
            <a:r>
              <a:rPr lang="en-US" sz="2000">
                <a:solidFill>
                  <a:schemeClr val="accent6"/>
                </a:solidFill>
                <a:latin typeface="Arial" panose="020B0604020202020204" pitchFamily="34" charset="0"/>
              </a:rPr>
              <a:t> 35 (1943): 99-109.</a:t>
            </a:r>
            <a:endParaRPr lang="fr-FR" sz="200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138" y="2493921"/>
            <a:ext cx="7143750" cy="1133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399" y="871495"/>
            <a:ext cx="8348896" cy="1064544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402179" y="1950410"/>
            <a:ext cx="1019668" cy="493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6830055" y="1858930"/>
            <a:ext cx="11977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/>
              <a:t>α</a:t>
            </a:r>
            <a:r>
              <a:rPr lang="en-US" sz="3200"/>
              <a:t>=1/2</a:t>
            </a:r>
            <a:endParaRPr lang="fr-FR" sz="3200"/>
          </a:p>
        </p:txBody>
      </p:sp>
      <p:sp>
        <p:nvSpPr>
          <p:cNvPr id="8" name="TextBox 7"/>
          <p:cNvSpPr txBox="1"/>
          <p:nvPr/>
        </p:nvSpPr>
        <p:spPr>
          <a:xfrm>
            <a:off x="170447" y="3027739"/>
            <a:ext cx="1173391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smtClean="0">
                <a:solidFill>
                  <a:srgbClr val="FF0000"/>
                </a:solidFill>
              </a:rPr>
              <a:t>Bhattacharyya distance</a:t>
            </a:r>
            <a:r>
              <a:rPr lang="fr-FR" sz="2800" smtClean="0"/>
              <a:t> does not satisfy the triangle inequality: not a 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/>
              <a:t>Chernoff information tunes/learns the skewed </a:t>
            </a:r>
            <a:r>
              <a:rPr lang="en-US" sz="2800"/>
              <a:t>Bhattacharyya </a:t>
            </a:r>
            <a:r>
              <a:rPr lang="en-US" sz="2800" smtClean="0"/>
              <a:t>distance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/>
              <a:t>Information = variational divergence </a:t>
            </a:r>
            <a:r>
              <a:rPr lang="en-US" sz="2400" smtClean="0"/>
              <a:t>(computed from an optimization procedure)</a:t>
            </a:r>
            <a:endParaRPr lang="en-US" sz="280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/>
              <a:t>Limit scaled </a:t>
            </a:r>
            <a:r>
              <a:rPr lang="en-US" sz="2800"/>
              <a:t>skewed Bhattacharyya distance </a:t>
            </a:r>
            <a:r>
              <a:rPr lang="en-US" sz="2800" smtClean="0"/>
              <a:t>=  Kullback-Leibler divergence</a:t>
            </a: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60" y="5240666"/>
            <a:ext cx="7489834" cy="77653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547650" y="5338080"/>
            <a:ext cx="35199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smtClean="0">
                <a:solidFill>
                  <a:srgbClr val="FF0000"/>
                </a:solidFill>
              </a:rPr>
              <a:t>when </a:t>
            </a:r>
            <a:r>
              <a:rPr lang="el-GR" sz="2800" b="1" smtClean="0">
                <a:solidFill>
                  <a:srgbClr val="FF0000"/>
                </a:solidFill>
              </a:rPr>
              <a:t>α</a:t>
            </a:r>
            <a:r>
              <a:rPr lang="en-US" sz="2800" b="1">
                <a:solidFill>
                  <a:srgbClr val="FF0000"/>
                </a:solidFill>
              </a:rPr>
              <a:t> </a:t>
            </a:r>
            <a:r>
              <a:rPr lang="fr-FR" sz="2800" b="1" smtClean="0">
                <a:solidFill>
                  <a:srgbClr val="FF0000"/>
                </a:solidFill>
              </a:rPr>
              <a:t>→ </a:t>
            </a:r>
            <a:r>
              <a:rPr lang="en-US" sz="2800" b="1" smtClean="0">
                <a:solidFill>
                  <a:srgbClr val="FF0000"/>
                </a:solidFill>
              </a:rPr>
              <a:t>1, get KLD</a:t>
            </a:r>
            <a:endParaRPr lang="fr-FR" sz="2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195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https://www.elsevier.com/books/geometry-and-statistics/nielsen/978-0-323-91345-4</a:t>
            </a:r>
          </a:p>
        </p:txBody>
      </p:sp>
      <p:pic>
        <p:nvPicPr>
          <p:cNvPr id="1026" name="Picture 2" descr="Geometry and Statistics, Volume 46 - 1st Ed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274" y="1825625"/>
            <a:ext cx="3208430" cy="48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335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206" y="-5556"/>
            <a:ext cx="7772400" cy="1628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54" y="1379837"/>
            <a:ext cx="3975304" cy="5478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350" y="1690688"/>
            <a:ext cx="74866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3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84" y="5943784"/>
            <a:ext cx="7693556" cy="8255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0" y="-138561"/>
            <a:ext cx="11556226" cy="38273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67607" y="4294275"/>
            <a:ext cx="2668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Chernoff point</a:t>
            </a:r>
            <a:endParaRPr lang="fr-FR" sz="320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01979" y="1407697"/>
            <a:ext cx="1852863" cy="29550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495" y="5197054"/>
            <a:ext cx="4804170" cy="8026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351" y="4248879"/>
            <a:ext cx="4424991" cy="7440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24853" y="0"/>
            <a:ext cx="17646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Graphical</a:t>
            </a:r>
          </a:p>
          <a:p>
            <a:r>
              <a:rPr lang="en-US" sz="3200" smtClean="0"/>
              <a:t>abstract</a:t>
            </a:r>
            <a:endParaRPr lang="fr-FR" sz="3200"/>
          </a:p>
        </p:txBody>
      </p:sp>
      <p:sp>
        <p:nvSpPr>
          <p:cNvPr id="21" name="Rectangle 20"/>
          <p:cNvSpPr/>
          <p:nvPr/>
        </p:nvSpPr>
        <p:spPr>
          <a:xfrm>
            <a:off x="-516286" y="5851494"/>
            <a:ext cx="40127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fr-FR" sz="2800" b="1">
                <a:solidFill>
                  <a:schemeClr val="accent6"/>
                </a:solidFill>
                <a:ea typeface="Lucida Grande"/>
              </a:rPr>
              <a:t>Entropy 2022</a:t>
            </a:r>
            <a:endParaRPr lang="fr-FR" altLang="fr-FR" sz="2800" b="1">
              <a:solidFill>
                <a:schemeClr val="accent6"/>
              </a:solidFill>
              <a:ea typeface="Lucida Grande"/>
            </a:endParaRPr>
          </a:p>
          <a:p>
            <a:pPr lvl="0" algn="ctr"/>
            <a:r>
              <a:rPr lang="fr-FR" altLang="fr-FR" sz="2800" b="1">
                <a:solidFill>
                  <a:schemeClr val="accent6"/>
                </a:solidFill>
                <a:ea typeface="Lucida Grande"/>
              </a:rPr>
              <a:t>[</a:t>
            </a:r>
            <a:r>
              <a:rPr lang="fr-FR" sz="2800" b="1">
                <a:solidFill>
                  <a:schemeClr val="accent6"/>
                </a:solidFill>
              </a:rPr>
              <a:t>2207.03745</a:t>
            </a:r>
            <a:r>
              <a:rPr lang="fr-FR" altLang="fr-FR" sz="2800" b="1">
                <a:solidFill>
                  <a:schemeClr val="accent6"/>
                </a:solidFill>
                <a:ea typeface="Lucida Grande"/>
              </a:rPr>
              <a:t>]</a:t>
            </a:r>
            <a:endParaRPr lang="fr-FR" altLang="fr-FR" sz="28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85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63" y="-221740"/>
            <a:ext cx="12007516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Rationale for CI: Statistical hypothesis testing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84" y="1103823"/>
            <a:ext cx="7154779" cy="4487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25816" y="706780"/>
            <a:ext cx="4496231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Statistical mixture:</a:t>
            </a:r>
          </a:p>
          <a:p>
            <a:r>
              <a:rPr lang="fr-FR" sz="2800"/>
              <a:t>m(x)=</a:t>
            </a:r>
            <a:r>
              <a:rPr lang="fr-FR" sz="2800">
                <a:solidFill>
                  <a:srgbClr val="3333FF"/>
                </a:solidFill>
              </a:rPr>
              <a:t>0.5*N(0,1)</a:t>
            </a:r>
            <a:r>
              <a:rPr lang="fr-FR" sz="2800"/>
              <a:t>+</a:t>
            </a:r>
            <a:r>
              <a:rPr lang="fr-FR" sz="2800">
                <a:solidFill>
                  <a:srgbClr val="FF0000"/>
                </a:solidFill>
              </a:rPr>
              <a:t>0.5*N(5,2</a:t>
            </a:r>
            <a:r>
              <a:rPr lang="fr-FR" sz="2800" smtClean="0">
                <a:solidFill>
                  <a:srgbClr val="FF0000"/>
                </a:solidFill>
              </a:rPr>
              <a:t>)</a:t>
            </a:r>
            <a:endParaRPr lang="en-US" sz="2800" smtClean="0"/>
          </a:p>
          <a:p>
            <a:r>
              <a:rPr lang="en-US" sz="2800" u="sng" smtClean="0"/>
              <a:t>Hypothesis task:</a:t>
            </a:r>
          </a:p>
          <a:p>
            <a:r>
              <a:rPr lang="en-US" sz="2800" smtClean="0"/>
              <a:t>Decides whether x emanates </a:t>
            </a:r>
          </a:p>
          <a:p>
            <a:r>
              <a:rPr lang="en-US" sz="2800" smtClean="0"/>
              <a:t>from </a:t>
            </a:r>
            <a:r>
              <a:rPr lang="en-US" sz="2800" smtClean="0">
                <a:solidFill>
                  <a:srgbClr val="3333FF"/>
                </a:solidFill>
              </a:rPr>
              <a:t>p1</a:t>
            </a:r>
            <a:r>
              <a:rPr lang="en-US" sz="2800" smtClean="0"/>
              <a:t> or </a:t>
            </a:r>
            <a:r>
              <a:rPr lang="en-US" sz="2800" smtClean="0">
                <a:solidFill>
                  <a:srgbClr val="FF0000"/>
                </a:solidFill>
              </a:rPr>
              <a:t>p2</a:t>
            </a:r>
            <a:r>
              <a:rPr lang="en-US" sz="2800" smtClean="0"/>
              <a:t>?</a:t>
            </a:r>
            <a:endParaRPr lang="en-US" sz="2800"/>
          </a:p>
          <a:p>
            <a:r>
              <a:rPr lang="en-US" sz="2800" smtClean="0"/>
              <a:t>Classification rule:</a:t>
            </a:r>
          </a:p>
          <a:p>
            <a:r>
              <a:rPr lang="en-US" sz="2800" b="1" smtClean="0">
                <a:solidFill>
                  <a:srgbClr val="FF0000"/>
                </a:solidFill>
              </a:rPr>
              <a:t>Maximum a posteriori</a:t>
            </a:r>
            <a:r>
              <a:rPr lang="en-US" sz="2800" smtClean="0"/>
              <a:t> (MAP)</a:t>
            </a:r>
          </a:p>
          <a:p>
            <a:r>
              <a:rPr lang="en-US" sz="2800" smtClean="0"/>
              <a:t>if p1(x)&gt;p2(x) classify as p1 </a:t>
            </a:r>
          </a:p>
          <a:p>
            <a:r>
              <a:rPr lang="en-US" sz="2800"/>
              <a:t>	</a:t>
            </a:r>
            <a:r>
              <a:rPr lang="en-US" sz="2800" smtClean="0"/>
              <a:t>     else classify as p2</a:t>
            </a:r>
          </a:p>
          <a:p>
            <a:endParaRPr lang="en-US" sz="2800" smtClean="0"/>
          </a:p>
          <a:p>
            <a:r>
              <a:rPr lang="en-US" sz="2800" smtClean="0"/>
              <a:t>Error at x: </a:t>
            </a:r>
            <a:r>
              <a:rPr lang="en-US" sz="2800" b="1" smtClean="0"/>
              <a:t>min(p1(x),p2(x))</a:t>
            </a:r>
          </a:p>
          <a:p>
            <a:r>
              <a:rPr lang="en-US" sz="2400" b="1" smtClean="0">
                <a:solidFill>
                  <a:schemeClr val="accent6"/>
                </a:solidFill>
              </a:rPr>
              <a:t>Histogram intersection similarity:</a:t>
            </a:r>
            <a:endParaRPr lang="en-US" sz="2400" b="1">
              <a:solidFill>
                <a:schemeClr val="accent6"/>
              </a:solidFill>
            </a:endParaRPr>
          </a:p>
          <a:p>
            <a:endParaRPr lang="en-US" sz="2800"/>
          </a:p>
          <a:p>
            <a:endParaRPr lang="en-US" sz="2800" smtClean="0"/>
          </a:p>
          <a:p>
            <a:endParaRPr lang="fr-FR" sz="280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2971798" y="1217148"/>
            <a:ext cx="84221" cy="4912690"/>
          </a:xfrm>
          <a:prstGeom prst="line">
            <a:avLst/>
          </a:prstGeom>
          <a:ln w="666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059" y="5551484"/>
            <a:ext cx="2597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x classified as </a:t>
            </a:r>
            <a:r>
              <a:rPr lang="en-US" sz="2800" smtClean="0">
                <a:solidFill>
                  <a:srgbClr val="3333FF"/>
                </a:solidFill>
              </a:rPr>
              <a:t>p1</a:t>
            </a:r>
            <a:endParaRPr lang="fr-FR" sz="2800">
              <a:solidFill>
                <a:srgbClr val="3333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2634913" y="1217148"/>
            <a:ext cx="37403" cy="4482621"/>
          </a:xfrm>
          <a:prstGeom prst="line">
            <a:avLst/>
          </a:prstGeom>
          <a:ln w="666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71798" y="5981553"/>
            <a:ext cx="2597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x classified as </a:t>
            </a:r>
            <a:r>
              <a:rPr lang="en-US" sz="2800" smtClean="0">
                <a:solidFill>
                  <a:srgbClr val="FF0000"/>
                </a:solidFill>
              </a:rPr>
              <a:t>p2</a:t>
            </a:r>
            <a:endParaRPr lang="fr-FR" sz="280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997" y="5981553"/>
            <a:ext cx="3314700" cy="7905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820526" y="5981552"/>
            <a:ext cx="3635421" cy="7905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val 13"/>
          <p:cNvSpPr/>
          <p:nvPr/>
        </p:nvSpPr>
        <p:spPr>
          <a:xfrm>
            <a:off x="2526629" y="4909895"/>
            <a:ext cx="216568" cy="2666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Oval 14"/>
          <p:cNvSpPr/>
          <p:nvPr/>
        </p:nvSpPr>
        <p:spPr>
          <a:xfrm>
            <a:off x="2947735" y="4934806"/>
            <a:ext cx="216568" cy="2666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96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37" y="-197974"/>
            <a:ext cx="11149263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Rewriting and bounding the probability of error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537" y="997535"/>
            <a:ext cx="11389896" cy="4351338"/>
          </a:xfrm>
        </p:spPr>
        <p:txBody>
          <a:bodyPr/>
          <a:lstStyle/>
          <a:p>
            <a:r>
              <a:rPr lang="en-US" smtClean="0"/>
              <a:t>Use </a:t>
            </a:r>
            <a:r>
              <a:rPr lang="en-US" b="1" smtClean="0">
                <a:solidFill>
                  <a:srgbClr val="3333FF"/>
                </a:solidFill>
              </a:rPr>
              <a:t>rewriting trick</a:t>
            </a:r>
            <a:r>
              <a:rPr lang="en-US" smtClean="0"/>
              <a:t> min(a,b)=(a+b)/2 + |b-a|/2 for a,b&gt;0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US" smtClean="0"/>
              <a:t>express the probability of error using the </a:t>
            </a:r>
            <a:r>
              <a:rPr lang="en-US" b="1" smtClean="0">
                <a:solidFill>
                  <a:srgbClr val="FF0000"/>
                </a:solidFill>
              </a:rPr>
              <a:t>total variation distance</a:t>
            </a:r>
            <a:r>
              <a:rPr lang="en-US" smtClean="0"/>
              <a:t>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Use a </a:t>
            </a:r>
            <a:r>
              <a:rPr lang="en-US" b="1" smtClean="0">
                <a:solidFill>
                  <a:srgbClr val="FF0000"/>
                </a:solidFill>
              </a:rPr>
              <a:t>generic (weighted) mean</a:t>
            </a:r>
            <a:r>
              <a:rPr lang="en-US" smtClean="0"/>
              <a:t> which necessarily falls inbetween its extrema (e.g., </a:t>
            </a:r>
            <a:r>
              <a:rPr lang="en-US" b="1" smtClean="0">
                <a:solidFill>
                  <a:srgbClr val="3333FF"/>
                </a:solidFill>
              </a:rPr>
              <a:t>geometric mean</a:t>
            </a:r>
            <a:r>
              <a:rPr lang="en-US" smtClean="0"/>
              <a:t>):</a:t>
            </a:r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204537" y="5915072"/>
            <a:ext cx="1188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fr-FR" sz="2400" b="1" smtClean="0">
                <a:solidFill>
                  <a:schemeClr val="accent6"/>
                </a:solidFill>
                <a:latin typeface="Arial" panose="020B0604020202020204" pitchFamily="34" charset="0"/>
              </a:rPr>
              <a:t>"</a:t>
            </a:r>
            <a:r>
              <a:rPr lang="fr-FR" sz="2400" b="1">
                <a:solidFill>
                  <a:schemeClr val="accent6"/>
                </a:solidFill>
                <a:latin typeface="Arial" panose="020B0604020202020204" pitchFamily="34" charset="0"/>
              </a:rPr>
              <a:t>Generalized Bhattacharyya and Chernoff upper bounds on Bayes error using quasi-arithmetic means." </a:t>
            </a:r>
            <a:r>
              <a:rPr lang="fr-FR" sz="2400" b="1" i="1">
                <a:solidFill>
                  <a:schemeClr val="accent6"/>
                </a:solidFill>
                <a:latin typeface="Arial" panose="020B0604020202020204" pitchFamily="34" charset="0"/>
              </a:rPr>
              <a:t>Pattern Recognition Letters</a:t>
            </a:r>
            <a:r>
              <a:rPr lang="fr-FR" sz="2400" b="1">
                <a:solidFill>
                  <a:schemeClr val="accent6"/>
                </a:solidFill>
                <a:latin typeface="Arial" panose="020B0604020202020204" pitchFamily="34" charset="0"/>
              </a:rPr>
              <a:t> 42 (2014): 25-34.</a:t>
            </a:r>
            <a:endParaRPr lang="fr-FR" b="1">
              <a:solidFill>
                <a:schemeClr val="accent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041" y="2011363"/>
            <a:ext cx="3619500" cy="885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636" y="2651629"/>
            <a:ext cx="5133975" cy="96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31" y="4392278"/>
            <a:ext cx="4629150" cy="638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710" y="4373228"/>
            <a:ext cx="6219825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37" y="5052893"/>
            <a:ext cx="7000875" cy="790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5952" y="5069976"/>
            <a:ext cx="2343150" cy="47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837" y="5190375"/>
            <a:ext cx="1866900" cy="51435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7459579" y="5546226"/>
            <a:ext cx="257952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944979" y="4745353"/>
            <a:ext cx="659731" cy="28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202779" y="5146421"/>
            <a:ext cx="1907754" cy="674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/>
          <p:cNvSpPr txBox="1"/>
          <p:nvPr/>
        </p:nvSpPr>
        <p:spPr>
          <a:xfrm>
            <a:off x="7475857" y="5594939"/>
            <a:ext cx="264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geometric weighted mean</a:t>
            </a:r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31" y="2177304"/>
            <a:ext cx="3587008" cy="719884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898232" y="2390466"/>
            <a:ext cx="688809" cy="261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4650833" y="2008311"/>
            <a:ext cx="3555708" cy="8599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97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337" y="-10151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smtClean="0">
                <a:solidFill>
                  <a:schemeClr val="accent1"/>
                </a:solidFill>
              </a:rPr>
              <a:t>Outline of the contributions of this talk</a:t>
            </a:r>
            <a:endParaRPr lang="fr-FR" sz="4800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652" y="995446"/>
            <a:ext cx="11943348" cy="5862554"/>
          </a:xfrm>
        </p:spPr>
        <p:txBody>
          <a:bodyPr/>
          <a:lstStyle/>
          <a:p>
            <a:r>
              <a:rPr lang="en-US" sz="2400" smtClean="0"/>
              <a:t>(Background: done!)</a:t>
            </a:r>
            <a:endParaRPr lang="en-US" sz="3200" smtClean="0"/>
          </a:p>
          <a:p>
            <a:r>
              <a:rPr lang="en-US" sz="3200" b="1" smtClean="0">
                <a:solidFill>
                  <a:srgbClr val="FF0000"/>
                </a:solidFill>
              </a:rPr>
              <a:t>Interplay of non-parametric with parametric study </a:t>
            </a:r>
            <a:r>
              <a:rPr lang="en-US" sz="3200" smtClean="0"/>
              <a:t>of Chernoff information via the concept of</a:t>
            </a:r>
            <a:r>
              <a:rPr lang="en-US" sz="3200" b="1" smtClean="0">
                <a:solidFill>
                  <a:srgbClr val="FF0000"/>
                </a:solidFill>
              </a:rPr>
              <a:t> lilelihood-ratio exponential families</a:t>
            </a:r>
            <a:r>
              <a:rPr lang="en-US" sz="3200" smtClean="0"/>
              <a:t> (LREFS)</a:t>
            </a:r>
          </a:p>
          <a:p>
            <a:pPr marL="0" indent="0">
              <a:buNone/>
            </a:pPr>
            <a:endParaRPr lang="en-US" sz="3200"/>
          </a:p>
          <a:p>
            <a:r>
              <a:rPr lang="en-US" sz="3200" smtClean="0"/>
              <a:t>Derive various </a:t>
            </a:r>
            <a:r>
              <a:rPr lang="en-US" sz="3200" b="1" smtClean="0">
                <a:solidFill>
                  <a:srgbClr val="FF0000"/>
                </a:solidFill>
              </a:rPr>
              <a:t>optimality conditions</a:t>
            </a:r>
            <a:r>
              <a:rPr lang="en-US" sz="3200" smtClean="0"/>
              <a:t> for the Chernoff exponent </a:t>
            </a:r>
            <a:r>
              <a:rPr lang="el-GR" sz="3200" smtClean="0"/>
              <a:t>α</a:t>
            </a:r>
            <a:r>
              <a:rPr lang="en-US" sz="3200" smtClean="0"/>
              <a:t>*</a:t>
            </a:r>
            <a:endParaRPr lang="en-US" sz="3200"/>
          </a:p>
          <a:p>
            <a:r>
              <a:rPr lang="en-US" sz="3200" smtClean="0"/>
              <a:t>Give some </a:t>
            </a:r>
            <a:r>
              <a:rPr lang="en-US" sz="3200" b="1" smtClean="0">
                <a:solidFill>
                  <a:srgbClr val="FF0000"/>
                </a:solidFill>
              </a:rPr>
              <a:t>geometric interpretations</a:t>
            </a:r>
            <a:r>
              <a:rPr lang="en-US" sz="3200" smtClean="0"/>
              <a:t> on Bregman manifolds which yield </a:t>
            </a:r>
            <a:r>
              <a:rPr lang="en-US" sz="3200" i="1" smtClean="0"/>
              <a:t>fast approximation algorithms</a:t>
            </a:r>
            <a:endParaRPr lang="en-US" sz="3200"/>
          </a:p>
          <a:p>
            <a:r>
              <a:rPr lang="en-US" sz="3200" b="1" smtClean="0">
                <a:solidFill>
                  <a:srgbClr val="FF0000"/>
                </a:solidFill>
              </a:rPr>
              <a:t>novel closed-form solutions</a:t>
            </a:r>
            <a:r>
              <a:rPr lang="en-US" sz="3200" smtClean="0"/>
              <a:t> for the Chernoff information between univariate Gaussians, centered scaled covariance matrices, etc. </a:t>
            </a:r>
          </a:p>
          <a:p>
            <a:endParaRPr lang="en-US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817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67" y="1741173"/>
            <a:ext cx="3326076" cy="811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4" y="4767795"/>
            <a:ext cx="7748026" cy="178800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14255" y="5614329"/>
            <a:ext cx="139707" cy="48794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205471" y="5642845"/>
            <a:ext cx="465568" cy="46549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74587" y="5661798"/>
            <a:ext cx="847022" cy="4048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42203" y="5771050"/>
            <a:ext cx="134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k(x)=log q(x)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55" y="-177298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Likelihood ratio exponential families  (LREFs)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618" y="939029"/>
            <a:ext cx="10515600" cy="4351338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Geometric mixture</a:t>
            </a:r>
            <a:r>
              <a:rPr lang="en-US" smtClean="0"/>
              <a:t> (Bhattacharyya /exponential arc )</a:t>
            </a:r>
          </a:p>
          <a:p>
            <a:pPr marL="0" indent="0">
              <a:buNone/>
            </a:pPr>
            <a:r>
              <a:rPr lang="en-US" smtClean="0"/>
              <a:t>   between two densities p, q of Lebesgue Banach space L</a:t>
            </a:r>
            <a:r>
              <a:rPr lang="en-US" baseline="-25000" smtClean="0"/>
              <a:t>1</a:t>
            </a:r>
            <a:r>
              <a:rPr lang="en-US" smtClean="0"/>
              <a:t>(</a:t>
            </a:r>
            <a:r>
              <a:rPr lang="el-GR"/>
              <a:t>μ</a:t>
            </a:r>
            <a:r>
              <a:rPr lang="en-US" smtClean="0"/>
              <a:t>) </a:t>
            </a:r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Set of </a:t>
            </a:r>
            <a:r>
              <a:rPr lang="en-US" b="1" smtClean="0">
                <a:solidFill>
                  <a:srgbClr val="FF0000"/>
                </a:solidFill>
              </a:rPr>
              <a:t>geometric mixtures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 smtClean="0"/>
              <a:t>	with </a:t>
            </a:r>
            <a:r>
              <a:rPr lang="en-US" b="1" smtClean="0">
                <a:solidFill>
                  <a:srgbClr val="FF0000"/>
                </a:solidFill>
              </a:rPr>
              <a:t>normalization factor</a:t>
            </a:r>
            <a:r>
              <a:rPr lang="en-US" smtClean="0"/>
              <a:t>:  </a:t>
            </a:r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geometric mixture  interpreted as a </a:t>
            </a:r>
            <a:r>
              <a:rPr lang="en-US" b="1" u="sng" smtClean="0">
                <a:solidFill>
                  <a:srgbClr val="FF0000"/>
                </a:solidFill>
              </a:rPr>
              <a:t>1D exponential family</a:t>
            </a:r>
            <a:r>
              <a:rPr lang="en-US" smtClean="0"/>
              <a:t>:         LREF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418" y="2039974"/>
            <a:ext cx="5690258" cy="869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418" y="2865975"/>
            <a:ext cx="5620721" cy="7996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841" y="5993499"/>
            <a:ext cx="3685338" cy="6142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83811" y="5392450"/>
            <a:ext cx="3889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Natural parameter space:</a:t>
            </a:r>
            <a:endParaRPr lang="fr-FR" sz="280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0443411" y="3477126"/>
            <a:ext cx="1156728" cy="120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471" y="6434789"/>
            <a:ext cx="1019820" cy="3474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50273" y="637113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-</a:t>
            </a:r>
            <a:endParaRPr lang="fr-FR"/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4512498" y="6434789"/>
            <a:ext cx="437775" cy="12101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0" idx="1"/>
          </p:cNvCxnSpPr>
          <p:nvPr/>
        </p:nvCxnSpPr>
        <p:spPr>
          <a:xfrm flipH="1">
            <a:off x="4446810" y="4732480"/>
            <a:ext cx="1532608" cy="2875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79418" y="4470870"/>
            <a:ext cx="5761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Sufficient statistics: log likelihood ratio</a:t>
            </a:r>
            <a:endParaRPr lang="fr-FR" sz="2800"/>
          </a:p>
        </p:txBody>
      </p:sp>
      <p:pic>
        <p:nvPicPr>
          <p:cNvPr id="2050" name="Picture 2" descr="The Minimum Description Length Principle (Adaptive Computation and Machine  Learning series): Grunwald, Peter D. D.: 9780262529631: Amazon.com: Book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361" y="154553"/>
            <a:ext cx="1336818" cy="170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49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155" y="5116640"/>
            <a:ext cx="3326076" cy="811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68" y="682233"/>
            <a:ext cx="5803232" cy="4142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-234950"/>
            <a:ext cx="11871158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LREFs: EF cumulant function is always analytic C</a:t>
            </a:r>
            <a:r>
              <a:rPr lang="el-GR" b="1" baseline="30000">
                <a:solidFill>
                  <a:schemeClr val="accent1"/>
                </a:solidFill>
              </a:rPr>
              <a:t>ω</a:t>
            </a:r>
            <a:endParaRPr lang="fr-FR" b="1" baseline="3000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066" y="790910"/>
            <a:ext cx="6681537" cy="5718174"/>
          </a:xfrm>
        </p:spPr>
        <p:txBody>
          <a:bodyPr/>
          <a:lstStyle/>
          <a:p>
            <a:r>
              <a:rPr lang="en-US" smtClean="0"/>
              <a:t>Cumulant function of EF is </a:t>
            </a:r>
            <a:r>
              <a:rPr lang="en-US" b="1" smtClean="0">
                <a:solidFill>
                  <a:srgbClr val="FF0000"/>
                </a:solidFill>
              </a:rPr>
              <a:t>strictly convex</a:t>
            </a:r>
            <a:r>
              <a:rPr lang="en-US" smtClean="0"/>
              <a:t> 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(and smooth for regular EFs)</a:t>
            </a:r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Cumulant function is neg-Bhattacharyya distance:</a:t>
            </a:r>
          </a:p>
          <a:p>
            <a:endParaRPr lang="en-US"/>
          </a:p>
          <a:p>
            <a:endParaRPr lang="en-US" smtClean="0"/>
          </a:p>
          <a:p>
            <a:pPr marL="0" indent="0">
              <a:buNone/>
            </a:pPr>
            <a:r>
              <a:rPr lang="fr-FR" smtClean="0"/>
              <a:t>⇒ </a:t>
            </a:r>
            <a:r>
              <a:rPr lang="en-US" smtClean="0"/>
              <a:t>Bhattacharyya. distance is</a:t>
            </a:r>
            <a:r>
              <a:rPr lang="en-US" b="1" smtClean="0">
                <a:solidFill>
                  <a:srgbClr val="FF0000"/>
                </a:solidFill>
              </a:rPr>
              <a:t> strictly concave</a:t>
            </a:r>
            <a:endParaRPr lang="en-US" u="sng" smtClean="0"/>
          </a:p>
          <a:p>
            <a:r>
              <a:rPr lang="en-US" u="sng" smtClean="0"/>
              <a:t>Theorem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</a:t>
            </a:r>
            <a:r>
              <a:rPr lang="en-US" b="1" smtClean="0">
                <a:solidFill>
                  <a:srgbClr val="FF0000"/>
                </a:solidFill>
              </a:rPr>
              <a:t> Chernoff exponent exists and is </a:t>
            </a:r>
            <a:r>
              <a:rPr lang="en-US" b="1" u="sng" smtClean="0">
                <a:solidFill>
                  <a:srgbClr val="FF0000"/>
                </a:solidFill>
              </a:rPr>
              <a:t>unique</a:t>
            </a:r>
            <a:endParaRPr lang="fr-FR" b="1" u="sng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10" y="3175457"/>
            <a:ext cx="6094748" cy="812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89549" y="4793475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 p=N(0,1)</a:t>
            </a:r>
            <a:endParaRPr lang="fr-FR" sz="3600"/>
          </a:p>
        </p:txBody>
      </p:sp>
      <p:sp>
        <p:nvSpPr>
          <p:cNvPr id="8" name="TextBox 7"/>
          <p:cNvSpPr txBox="1"/>
          <p:nvPr/>
        </p:nvSpPr>
        <p:spPr>
          <a:xfrm>
            <a:off x="10461749" y="4839655"/>
            <a:ext cx="18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q=N(1,2)</a:t>
            </a:r>
            <a:endParaRPr lang="fr-FR" sz="3600"/>
          </a:p>
        </p:txBody>
      </p:sp>
      <p:sp>
        <p:nvSpPr>
          <p:cNvPr id="11" name="Rectangle 10"/>
          <p:cNvSpPr/>
          <p:nvPr/>
        </p:nvSpPr>
        <p:spPr>
          <a:xfrm>
            <a:off x="615883" y="3236484"/>
            <a:ext cx="5784916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66" y="5842334"/>
            <a:ext cx="8115300" cy="666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9387" y="6330406"/>
            <a:ext cx="36195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4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21793</TotalTime>
  <Words>1474</Words>
  <Application>Microsoft Office PowerPoint</Application>
  <PresentationFormat>Widescreen</PresentationFormat>
  <Paragraphs>273</Paragraphs>
  <Slides>42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Lucida Grande</vt:lpstr>
      <vt:lpstr>Arial</vt:lpstr>
      <vt:lpstr>Arial</vt:lpstr>
      <vt:lpstr>Calibri</vt:lpstr>
      <vt:lpstr>Calibri Light</vt:lpstr>
      <vt:lpstr>Office Theme</vt:lpstr>
      <vt:lpstr>Revisiting Chernoff information with Likelihood Ratio Exponential Families  </vt:lpstr>
      <vt:lpstr>Chernoff information: Definition &amp; Background        A symmetric statistical divergence</vt:lpstr>
      <vt:lpstr>Chernoff information =    Maximally skewed Bhattacharyya distance</vt:lpstr>
      <vt:lpstr>Bhattacharyya distance when α=1/2</vt:lpstr>
      <vt:lpstr>Rationale for CI: Statistical hypothesis testing</vt:lpstr>
      <vt:lpstr>Rewriting and bounding the probability of error</vt:lpstr>
      <vt:lpstr>Outline of the contributions of this talk</vt:lpstr>
      <vt:lpstr>Likelihood ratio exponential families  (LREFs)</vt:lpstr>
      <vt:lpstr>LREFs: EF cumulant function is always analytic Cω</vt:lpstr>
      <vt:lpstr>Geometric mixtures and LREFs: Regular EFs</vt:lpstr>
      <vt:lpstr>When (0,1) is strictly included in regular LREFs</vt:lpstr>
      <vt:lpstr>Venn diagram: Regular &amp; steepness of (LR)EFs</vt:lpstr>
      <vt:lpstr>PowerPoint Presentation</vt:lpstr>
      <vt:lpstr>Chernoff information (for densities of a LREF)</vt:lpstr>
      <vt:lpstr>Jensen-Chernoff divergence</vt:lpstr>
      <vt:lpstr>Geometric interpretation for densities p, q on L1(μ)</vt:lpstr>
      <vt:lpstr>Fast dichotomic search for approximating           the Chernoff point</vt:lpstr>
      <vt:lpstr>Chernoff information viewed as a symmetrization of KLD</vt:lpstr>
      <vt:lpstr>Dual moment parameterizations β of LREFs  </vt:lpstr>
      <vt:lpstr>Dual parameterizations of LREFs and      optimality condition for finding Chernoff exponent  </vt:lpstr>
      <vt:lpstr>Special case of LREF: p,q are densities of a same EF!</vt:lpstr>
      <vt:lpstr>PowerPoint Presentation</vt:lpstr>
      <vt:lpstr>Chernoff point (in blue) for extended KLD case</vt:lpstr>
      <vt:lpstr>Interpreting the uniqueness of Chernoff exponent from pure information geometry point of view</vt:lpstr>
      <vt:lpstr>Special exponential family case: Uniparameter</vt:lpstr>
      <vt:lpstr>Recap: Closing the loop!</vt:lpstr>
      <vt:lpstr>Bhattacharyya distances  between Gaussian densities</vt:lpstr>
      <vt:lpstr>Invariance under the action of the affine group</vt:lpstr>
      <vt:lpstr>Exact closed form for Chernoff information          between same-covariance matrix Gaussians</vt:lpstr>
      <vt:lpstr>New result: Exact closed-form for Chernoff between univariate Gaussian distributions</vt:lpstr>
      <vt:lpstr>PowerPoint Presentation</vt:lpstr>
      <vt:lpstr>General multivariate Gaussian case: Approximation</vt:lpstr>
      <vt:lpstr>New result: centered scaled multivariate Gaussian case</vt:lpstr>
      <vt:lpstr>Robustness of Chernoff information  (informal viewpoint)</vt:lpstr>
      <vt:lpstr>Conclusion</vt:lpstr>
      <vt:lpstr>Thank you for your attention!</vt:lpstr>
      <vt:lpstr>Some references</vt:lpstr>
      <vt:lpstr>gsi2023.org</vt:lpstr>
      <vt:lpstr>https://franknielsen.github.io/IG/index.html</vt:lpstr>
      <vt:lpstr>https://www.elsevier.com/books/geometry-and-statistics/nielsen/978-0-323-91345-4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Revisiting Chernoff information with Likelihood Ratio Exponential Families  </dc:title>
  <dc:creator>Nielsen</dc:creator>
  <cp:lastModifiedBy>Nielsen</cp:lastModifiedBy>
  <cp:revision>87</cp:revision>
  <dcterms:created xsi:type="dcterms:W3CDTF">2022-07-27T05:04:12Z</dcterms:created>
  <dcterms:modified xsi:type="dcterms:W3CDTF">2022-11-23T14:35:36Z</dcterms:modified>
</cp:coreProperties>
</file>